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57" r:id="rId5"/>
    <p:sldMasterId id="2147483666" r:id="rId6"/>
    <p:sldMasterId id="2147483674" r:id="rId7"/>
    <p:sldMasterId id="2147483682" r:id="rId8"/>
  </p:sldMasterIdLst>
  <p:notesMasterIdLst>
    <p:notesMasterId r:id="rId42"/>
  </p:notesMasterIdLst>
  <p:sldIdLst>
    <p:sldId id="256" r:id="rId9"/>
    <p:sldId id="276" r:id="rId10"/>
    <p:sldId id="2147473928" r:id="rId11"/>
    <p:sldId id="2147473935" r:id="rId12"/>
    <p:sldId id="2147473996" r:id="rId13"/>
    <p:sldId id="2147473856" r:id="rId14"/>
    <p:sldId id="2147473855" r:id="rId15"/>
    <p:sldId id="2147473975" r:id="rId16"/>
    <p:sldId id="2147473976" r:id="rId17"/>
    <p:sldId id="2147473974" r:id="rId18"/>
    <p:sldId id="2147473972" r:id="rId19"/>
    <p:sldId id="2147473973" r:id="rId20"/>
    <p:sldId id="2147473968" r:id="rId21"/>
    <p:sldId id="2147473888" r:id="rId22"/>
    <p:sldId id="3200" r:id="rId23"/>
    <p:sldId id="2147473997" r:id="rId24"/>
    <p:sldId id="2147473994" r:id="rId25"/>
    <p:sldId id="2147473979" r:id="rId26"/>
    <p:sldId id="2147474001" r:id="rId27"/>
    <p:sldId id="2147474002" r:id="rId28"/>
    <p:sldId id="2147474003" r:id="rId29"/>
    <p:sldId id="2147473983" r:id="rId30"/>
    <p:sldId id="2147473886" r:id="rId31"/>
    <p:sldId id="2147473992" r:id="rId32"/>
    <p:sldId id="3189" r:id="rId33"/>
    <p:sldId id="2147473999" r:id="rId34"/>
    <p:sldId id="2147474000" r:id="rId35"/>
    <p:sldId id="2147474004" r:id="rId36"/>
    <p:sldId id="2147473960" r:id="rId37"/>
    <p:sldId id="257" r:id="rId38"/>
    <p:sldId id="258" r:id="rId39"/>
    <p:sldId id="259" r:id="rId40"/>
    <p:sldId id="266" r:id="rId41"/>
  </p:sldIdLst>
  <p:sldSz cx="9144000" cy="5143500" type="screen16x9"/>
  <p:notesSz cx="6858000" cy="9144000"/>
  <p:defaultTextStyle>
    <a:defPPr>
      <a:defRPr lang="fr-FR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UVERTURE" id="{855E90A8-0759-4978-B9C0-D88A669BB1D0}">
          <p14:sldIdLst>
            <p14:sldId id="256"/>
            <p14:sldId id="276"/>
            <p14:sldId id="2147473928"/>
            <p14:sldId id="2147473935"/>
          </p14:sldIdLst>
        </p14:section>
        <p14:section name="TRANSVERSE" id="{F1C5BB7C-4A25-41E6-B5AB-52897EED79AB}">
          <p14:sldIdLst>
            <p14:sldId id="2147473996"/>
            <p14:sldId id="2147473856"/>
            <p14:sldId id="2147473855"/>
            <p14:sldId id="2147473975"/>
            <p14:sldId id="2147473976"/>
            <p14:sldId id="2147473974"/>
            <p14:sldId id="2147473972"/>
            <p14:sldId id="2147473973"/>
            <p14:sldId id="2147473968"/>
            <p14:sldId id="2147473888"/>
            <p14:sldId id="3200"/>
            <p14:sldId id="2147473997"/>
            <p14:sldId id="2147473994"/>
            <p14:sldId id="2147473979"/>
            <p14:sldId id="2147474001"/>
            <p14:sldId id="2147474002"/>
            <p14:sldId id="2147474003"/>
            <p14:sldId id="2147473983"/>
            <p14:sldId id="2147473886"/>
            <p14:sldId id="2147473992"/>
            <p14:sldId id="3189"/>
            <p14:sldId id="2147473999"/>
            <p14:sldId id="2147474000"/>
            <p14:sldId id="2147474004"/>
            <p14:sldId id="2147473960"/>
            <p14:sldId id="257"/>
            <p14:sldId id="258"/>
            <p14:sldId id="259"/>
            <p14:sldId id="266"/>
          </p14:sldIdLst>
        </p14:section>
        <p14:section name="ANNEXES" id="{5AF1EA91-27EF-4D00-9EA9-21A452AF23E7}">
          <p14:sldIdLst/>
        </p14:section>
        <p14:section name="CLÔTURE" id="{6A7C814C-1884-4BDA-8BB4-9BEDDDCB3412}">
          <p14:sldIdLst/>
        </p14:section>
        <p14:section name="PICTOS (diapos masquées)" id="{168429A6-140A-4100-BEE4-34731777DC06}">
          <p14:sldIdLst/>
        </p14:section>
        <p14:section name="GTIS SMR TRANSVERSAL" id="{23E00A1D-8362-424D-BC13-F3A33E5F2514}">
          <p14:sldIdLst/>
        </p14:section>
      </p14:sectionLst>
    </p:ex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e-Laure FELIX" initials="ALF" lastIdx="18" clrIdx="0">
    <p:extLst>
      <p:ext uri="{19B8F6BF-5375-455C-9EA6-DF929625EA0E}">
        <p15:presenceInfo xmlns:p15="http://schemas.microsoft.com/office/powerpoint/2012/main" userId="S::anne-laure.felix@atih.sante.fr::50db540a-f8ed-46ca-b2c4-684c64e6c6ba" providerId="AD"/>
      </p:ext>
    </p:extLst>
  </p:cmAuthor>
  <p:cmAuthor id="2" name="Delphine LEROUX" initials="DL" lastIdx="3" clrIdx="1">
    <p:extLst>
      <p:ext uri="{19B8F6BF-5375-455C-9EA6-DF929625EA0E}">
        <p15:presenceInfo xmlns:p15="http://schemas.microsoft.com/office/powerpoint/2012/main" userId="S::delphine.leroux@atih.sante.fr::86b72ab3-d22b-4360-a442-dd39a0ef2fc6" providerId="AD"/>
      </p:ext>
    </p:extLst>
  </p:cmAuthor>
  <p:cmAuthor id="3" name="Fabien JOUBERT" initials="FJ" lastIdx="1" clrIdx="2">
    <p:extLst>
      <p:ext uri="{19B8F6BF-5375-455C-9EA6-DF929625EA0E}">
        <p15:presenceInfo xmlns:p15="http://schemas.microsoft.com/office/powerpoint/2012/main" userId="S::fabien.joubert@atih.sante.fr::647f9504-01a3-46f3-8b31-917d1628ccb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06" autoAdjust="0"/>
  </p:normalViewPr>
  <p:slideViewPr>
    <p:cSldViewPr snapToGrid="0">
      <p:cViewPr varScale="1">
        <p:scale>
          <a:sx n="92" d="100"/>
          <a:sy n="92" d="100"/>
        </p:scale>
        <p:origin x="540" y="52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theme" Target="theme/theme1.xml"/><Relationship Id="rId20" Type="http://schemas.openxmlformats.org/officeDocument/2006/relationships/slide" Target="slides/slide12.xml"/><Relationship Id="rId41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26233B-6B2A-4EBE-B7E0-13D10617A85B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7AE4AEC-B978-4452-8AA2-9F58952070CF}">
      <dgm:prSet phldrT="[Texte]" custT="1"/>
      <dgm:spPr/>
      <dgm:t>
        <a:bodyPr/>
        <a:lstStyle/>
        <a:p>
          <a:r>
            <a:rPr lang="fr-FR" sz="1000" b="1" dirty="0"/>
            <a:t>2025 – </a:t>
          </a:r>
          <a:r>
            <a:rPr lang="fr-FR" sz="1000" b="1" i="1" dirty="0"/>
            <a:t>202X</a:t>
          </a:r>
        </a:p>
        <a:p>
          <a:r>
            <a:rPr lang="fr-FR" sz="1000" b="1" dirty="0"/>
            <a:t>Phase transitoire</a:t>
          </a:r>
        </a:p>
        <a:p>
          <a:r>
            <a:rPr lang="fr-FR" sz="1000" b="1" dirty="0"/>
            <a:t>Double codage CSARR/CSAR</a:t>
          </a:r>
        </a:p>
      </dgm:t>
    </dgm:pt>
    <dgm:pt modelId="{64C5DE73-69E2-4A69-A14B-7FC43033D78D}" type="parTrans" cxnId="{906FF3DA-D355-4867-BB44-E5E233E115FF}">
      <dgm:prSet/>
      <dgm:spPr/>
      <dgm:t>
        <a:bodyPr/>
        <a:lstStyle/>
        <a:p>
          <a:endParaRPr lang="fr-FR"/>
        </a:p>
      </dgm:t>
    </dgm:pt>
    <dgm:pt modelId="{A8E3819F-D47E-4323-881C-0AFE299D4FE5}" type="sibTrans" cxnId="{906FF3DA-D355-4867-BB44-E5E233E115FF}">
      <dgm:prSet/>
      <dgm:spPr/>
      <dgm:t>
        <a:bodyPr/>
        <a:lstStyle/>
        <a:p>
          <a:endParaRPr lang="fr-FR"/>
        </a:p>
      </dgm:t>
    </dgm:pt>
    <dgm:pt modelId="{CBA44493-269D-4731-B1E1-A1F205EEB920}">
      <dgm:prSet phldrT="[Texte]" custT="1"/>
      <dgm:spPr/>
      <dgm:t>
        <a:bodyPr/>
        <a:lstStyle/>
        <a:p>
          <a:r>
            <a:rPr lang="fr-FR" sz="1000" b="1" kern="1200" dirty="0">
              <a:solidFill>
                <a:schemeClr val="tx1"/>
              </a:solidFill>
            </a:rPr>
            <a:t>Objectifs 2025 </a:t>
          </a:r>
          <a:endParaRPr lang="fr-FR" sz="1000" kern="1200" dirty="0">
            <a:solidFill>
              <a:schemeClr val="tx1"/>
            </a:solidFill>
          </a:endParaRPr>
        </a:p>
      </dgm:t>
    </dgm:pt>
    <dgm:pt modelId="{B39BECFB-3BEA-488A-9AA3-1617A2C8E756}" type="parTrans" cxnId="{00CDC3A0-3A65-4A7C-9742-319D3A895553}">
      <dgm:prSet/>
      <dgm:spPr/>
      <dgm:t>
        <a:bodyPr/>
        <a:lstStyle/>
        <a:p>
          <a:endParaRPr lang="fr-FR"/>
        </a:p>
      </dgm:t>
    </dgm:pt>
    <dgm:pt modelId="{C0ACBD17-7FBD-4586-820F-CFBA68ABDD41}" type="sibTrans" cxnId="{00CDC3A0-3A65-4A7C-9742-319D3A895553}">
      <dgm:prSet/>
      <dgm:spPr/>
      <dgm:t>
        <a:bodyPr/>
        <a:lstStyle/>
        <a:p>
          <a:endParaRPr lang="fr-FR"/>
        </a:p>
      </dgm:t>
    </dgm:pt>
    <dgm:pt modelId="{B530CEBE-2373-4D96-8E78-1ED9ED0EA7A0}">
      <dgm:prSet phldrT="[Texte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fr-FR" sz="1000" b="1" dirty="0"/>
            <a:t>Ajustements et Arbitrages </a:t>
          </a:r>
        </a:p>
      </dgm:t>
    </dgm:pt>
    <dgm:pt modelId="{D2DB924C-3125-44C6-86A5-81942DB7B648}" type="parTrans" cxnId="{36346956-B8DB-4409-80DC-ED0B7539CB33}">
      <dgm:prSet/>
      <dgm:spPr/>
      <dgm:t>
        <a:bodyPr/>
        <a:lstStyle/>
        <a:p>
          <a:endParaRPr lang="fr-FR"/>
        </a:p>
      </dgm:t>
    </dgm:pt>
    <dgm:pt modelId="{9E3C7C0B-E8C4-4E77-A514-A680B01D58AD}" type="sibTrans" cxnId="{36346956-B8DB-4409-80DC-ED0B7539CB33}">
      <dgm:prSet/>
      <dgm:spPr/>
      <dgm:t>
        <a:bodyPr/>
        <a:lstStyle/>
        <a:p>
          <a:endParaRPr lang="fr-FR"/>
        </a:p>
      </dgm:t>
    </dgm:pt>
    <dgm:pt modelId="{7738471B-4E0B-4EAC-A9FD-869216515AB1}">
      <dgm:prSet phldrT="[Texte]"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fr-FR" sz="1000" b="1" dirty="0">
              <a:solidFill>
                <a:schemeClr val="tx1"/>
              </a:solidFill>
            </a:rPr>
            <a:t>Travaux en vue de la mise en œuvre du modèle cible</a:t>
          </a:r>
          <a:endParaRPr lang="fr-FR" sz="1000" dirty="0">
            <a:solidFill>
              <a:schemeClr val="tx1"/>
            </a:solidFill>
          </a:endParaRPr>
        </a:p>
      </dgm:t>
    </dgm:pt>
    <dgm:pt modelId="{C5A04FDD-2579-4633-BB65-A2CD4B22B93A}" type="parTrans" cxnId="{7E69B0CF-7ADC-4729-BF28-631911CED3EA}">
      <dgm:prSet/>
      <dgm:spPr/>
      <dgm:t>
        <a:bodyPr/>
        <a:lstStyle/>
        <a:p>
          <a:endParaRPr lang="fr-FR"/>
        </a:p>
      </dgm:t>
    </dgm:pt>
    <dgm:pt modelId="{A7134FB0-4213-44FB-B268-E57AE5E4BEAC}" type="sibTrans" cxnId="{7E69B0CF-7ADC-4729-BF28-631911CED3EA}">
      <dgm:prSet/>
      <dgm:spPr/>
      <dgm:t>
        <a:bodyPr/>
        <a:lstStyle/>
        <a:p>
          <a:endParaRPr lang="fr-FR"/>
        </a:p>
      </dgm:t>
    </dgm:pt>
    <dgm:pt modelId="{4721BAFE-FA45-47C7-9A02-0DB148F08AE7}">
      <dgm:prSet custT="1"/>
      <dgm:spPr/>
      <dgm:t>
        <a:bodyPr/>
        <a:lstStyle/>
        <a:p>
          <a:r>
            <a:rPr lang="fr-FR" sz="1000" kern="1200" dirty="0">
              <a:solidFill>
                <a:schemeClr val="tx1"/>
              </a:solidFill>
            </a:rPr>
            <a:t>Priorité à la mise en œuvre des changements peu impactant pour les établissements</a:t>
          </a:r>
        </a:p>
      </dgm:t>
    </dgm:pt>
    <dgm:pt modelId="{44036726-6532-4A48-89CF-282EAFD604E7}" type="parTrans" cxnId="{EC6F29AC-6E24-4BEE-8DA1-6777D0001637}">
      <dgm:prSet/>
      <dgm:spPr/>
      <dgm:t>
        <a:bodyPr/>
        <a:lstStyle/>
        <a:p>
          <a:endParaRPr lang="fr-FR"/>
        </a:p>
      </dgm:t>
    </dgm:pt>
    <dgm:pt modelId="{DCF4238F-EB0C-4341-A35D-81CB0FA83045}" type="sibTrans" cxnId="{EC6F29AC-6E24-4BEE-8DA1-6777D0001637}">
      <dgm:prSet/>
      <dgm:spPr/>
      <dgm:t>
        <a:bodyPr/>
        <a:lstStyle/>
        <a:p>
          <a:endParaRPr lang="fr-FR"/>
        </a:p>
      </dgm:t>
    </dgm:pt>
    <dgm:pt modelId="{C23BFC05-1B44-4E1B-86E9-0E671C0FF8BE}">
      <dgm:prSet custT="1"/>
      <dgm:spPr/>
      <dgm:t>
        <a:bodyPr/>
        <a:lstStyle/>
        <a:p>
          <a:r>
            <a:rPr lang="fr-FR" sz="1000" kern="1200" dirty="0">
              <a:solidFill>
                <a:schemeClr val="tx1"/>
              </a:solidFill>
            </a:rPr>
            <a:t>Le CSARR reste la référence grâce à l’outil de transcodage CSAR-&gt;CSARR</a:t>
          </a:r>
        </a:p>
      </dgm:t>
    </dgm:pt>
    <dgm:pt modelId="{4DE1E885-118F-48DE-BF23-91F9F4B833CE}" type="parTrans" cxnId="{C052CBD4-176F-443A-ADC5-5F0880305BF1}">
      <dgm:prSet/>
      <dgm:spPr/>
      <dgm:t>
        <a:bodyPr/>
        <a:lstStyle/>
        <a:p>
          <a:endParaRPr lang="fr-FR"/>
        </a:p>
      </dgm:t>
    </dgm:pt>
    <dgm:pt modelId="{0DCD491B-7A2E-4605-AD50-48A81CB2B9BA}" type="sibTrans" cxnId="{C052CBD4-176F-443A-ADC5-5F0880305BF1}">
      <dgm:prSet/>
      <dgm:spPr/>
      <dgm:t>
        <a:bodyPr/>
        <a:lstStyle/>
        <a:p>
          <a:endParaRPr lang="fr-FR"/>
        </a:p>
      </dgm:t>
    </dgm:pt>
    <dgm:pt modelId="{3B037ABB-BD03-4FD4-A4E7-25B557AD2D56}">
      <dgm:prSet custT="1"/>
      <dgm:spPr/>
      <dgm:t>
        <a:bodyPr/>
        <a:lstStyle/>
        <a:p>
          <a:r>
            <a:rPr lang="fr-FR" sz="1000" kern="1200" dirty="0">
              <a:solidFill>
                <a:schemeClr val="tx1"/>
              </a:solidFill>
            </a:rPr>
            <a:t>Accompagnement des établissements permettant une appropriation progressive du CSAR par les utilisateurs</a:t>
          </a:r>
        </a:p>
      </dgm:t>
    </dgm:pt>
    <dgm:pt modelId="{FAFE5816-862D-4B78-8620-CD91EF0F208E}" type="parTrans" cxnId="{F1D12800-F347-4832-B5BD-EB3D24EDA8FB}">
      <dgm:prSet/>
      <dgm:spPr/>
      <dgm:t>
        <a:bodyPr/>
        <a:lstStyle/>
        <a:p>
          <a:endParaRPr lang="fr-FR"/>
        </a:p>
      </dgm:t>
    </dgm:pt>
    <dgm:pt modelId="{284197EF-89B3-4D7F-9B73-129DCFED3B7F}" type="sibTrans" cxnId="{F1D12800-F347-4832-B5BD-EB3D24EDA8FB}">
      <dgm:prSet/>
      <dgm:spPr/>
      <dgm:t>
        <a:bodyPr/>
        <a:lstStyle/>
        <a:p>
          <a:endParaRPr lang="fr-FR"/>
        </a:p>
      </dgm:t>
    </dgm:pt>
    <dgm:pt modelId="{9EF256EC-49D0-401F-951E-DAE100052F74}">
      <dgm:prSet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fr-FR" sz="1000">
              <a:solidFill>
                <a:schemeClr val="tx1"/>
              </a:solidFill>
            </a:rPr>
            <a:t>Analyse du codage en nouveau CSAR</a:t>
          </a:r>
        </a:p>
      </dgm:t>
    </dgm:pt>
    <dgm:pt modelId="{DE8A89E5-C418-4835-A99E-72E685767EEA}" type="parTrans" cxnId="{416ECD52-ADD6-4694-AC3D-BD5321376C1B}">
      <dgm:prSet/>
      <dgm:spPr/>
      <dgm:t>
        <a:bodyPr/>
        <a:lstStyle/>
        <a:p>
          <a:endParaRPr lang="fr-FR"/>
        </a:p>
      </dgm:t>
    </dgm:pt>
    <dgm:pt modelId="{010C227D-18AA-4B7D-A7F5-60056F70352D}" type="sibTrans" cxnId="{416ECD52-ADD6-4694-AC3D-BD5321376C1B}">
      <dgm:prSet/>
      <dgm:spPr/>
      <dgm:t>
        <a:bodyPr/>
        <a:lstStyle/>
        <a:p>
          <a:endParaRPr lang="fr-FR"/>
        </a:p>
      </dgm:t>
    </dgm:pt>
    <dgm:pt modelId="{6260364F-2101-4853-BAC9-7CE0284B5CB2}">
      <dgm:prSet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fr-FR" sz="1000">
              <a:solidFill>
                <a:schemeClr val="tx1"/>
              </a:solidFill>
            </a:rPr>
            <a:t>Estimation de l’impact sur les case-mix, à évaluer précisément</a:t>
          </a:r>
        </a:p>
      </dgm:t>
    </dgm:pt>
    <dgm:pt modelId="{7F9437F9-1CD8-4066-B680-812DB535CD65}" type="parTrans" cxnId="{28EA1A9E-61E1-48FD-AEDD-80BA966CFD67}">
      <dgm:prSet/>
      <dgm:spPr/>
      <dgm:t>
        <a:bodyPr/>
        <a:lstStyle/>
        <a:p>
          <a:endParaRPr lang="fr-FR"/>
        </a:p>
      </dgm:t>
    </dgm:pt>
    <dgm:pt modelId="{A3BD6395-3F2B-4D38-9647-14BE8E8D6BF3}" type="sibTrans" cxnId="{28EA1A9E-61E1-48FD-AEDD-80BA966CFD67}">
      <dgm:prSet/>
      <dgm:spPr/>
      <dgm:t>
        <a:bodyPr/>
        <a:lstStyle/>
        <a:p>
          <a:endParaRPr lang="fr-FR"/>
        </a:p>
      </dgm:t>
    </dgm:pt>
    <dgm:pt modelId="{5EB1BE4C-D67F-445A-93D1-4165223A681B}">
      <dgm:prSet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fr-FR" sz="1000" dirty="0">
              <a:solidFill>
                <a:schemeClr val="tx1"/>
              </a:solidFill>
            </a:rPr>
            <a:t>Ajustements nécessaires avant consolidation du modèle cible</a:t>
          </a:r>
        </a:p>
      </dgm:t>
    </dgm:pt>
    <dgm:pt modelId="{6E30FFBC-EE1C-4FB2-8435-05B201FB56DD}" type="parTrans" cxnId="{44ADC03E-D565-40F9-9E98-4BD61748E28B}">
      <dgm:prSet/>
      <dgm:spPr/>
      <dgm:t>
        <a:bodyPr/>
        <a:lstStyle/>
        <a:p>
          <a:endParaRPr lang="fr-FR"/>
        </a:p>
      </dgm:t>
    </dgm:pt>
    <dgm:pt modelId="{71E037CB-2A9A-4343-8E23-7D84965AA889}" type="sibTrans" cxnId="{44ADC03E-D565-40F9-9E98-4BD61748E28B}">
      <dgm:prSet/>
      <dgm:spPr/>
      <dgm:t>
        <a:bodyPr/>
        <a:lstStyle/>
        <a:p>
          <a:endParaRPr lang="fr-FR"/>
        </a:p>
      </dgm:t>
    </dgm:pt>
    <dgm:pt modelId="{E70B7E42-3471-445D-AA6C-D76596B66496}">
      <dgm:prSet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endParaRPr lang="fr-FR" sz="1000" b="1" dirty="0">
            <a:solidFill>
              <a:schemeClr val="tx1"/>
            </a:solidFill>
          </a:endParaRPr>
        </a:p>
      </dgm:t>
    </dgm:pt>
    <dgm:pt modelId="{C78E1561-779F-4EC0-9F09-9CF56CA251A7}" type="parTrans" cxnId="{0A341E7A-C7D1-46F0-8444-73594EB2654F}">
      <dgm:prSet/>
      <dgm:spPr/>
      <dgm:t>
        <a:bodyPr/>
        <a:lstStyle/>
        <a:p>
          <a:endParaRPr lang="fr-FR"/>
        </a:p>
      </dgm:t>
    </dgm:pt>
    <dgm:pt modelId="{D74827DD-4986-48D1-925C-4E6DFA7FE84E}" type="sibTrans" cxnId="{0A341E7A-C7D1-46F0-8444-73594EB2654F}">
      <dgm:prSet/>
      <dgm:spPr/>
      <dgm:t>
        <a:bodyPr/>
        <a:lstStyle/>
        <a:p>
          <a:endParaRPr lang="fr-FR"/>
        </a:p>
      </dgm:t>
    </dgm:pt>
    <dgm:pt modelId="{E18F9560-BB41-425F-96EA-12DE1E3E12EB}">
      <dgm:prSet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r>
            <a:rPr lang="fr-FR" sz="1000" b="1">
              <a:solidFill>
                <a:schemeClr val="tx1"/>
              </a:solidFill>
            </a:rPr>
            <a:t>Accompagnement des établissements pour l’adoption du CSAR par les utilisateurs à prévoir </a:t>
          </a:r>
        </a:p>
      </dgm:t>
    </dgm:pt>
    <dgm:pt modelId="{215510AB-4661-4B9B-A146-24EC642B5006}" type="parTrans" cxnId="{D03776EA-E91E-44D1-987F-45EDA32F9235}">
      <dgm:prSet/>
      <dgm:spPr/>
      <dgm:t>
        <a:bodyPr/>
        <a:lstStyle/>
        <a:p>
          <a:endParaRPr lang="fr-FR"/>
        </a:p>
      </dgm:t>
    </dgm:pt>
    <dgm:pt modelId="{86B805C9-94B5-4E4A-AA78-B8FACB887905}" type="sibTrans" cxnId="{D03776EA-E91E-44D1-987F-45EDA32F9235}">
      <dgm:prSet/>
      <dgm:spPr/>
      <dgm:t>
        <a:bodyPr/>
        <a:lstStyle/>
        <a:p>
          <a:endParaRPr lang="fr-FR"/>
        </a:p>
      </dgm:t>
    </dgm:pt>
    <dgm:pt modelId="{0BAEBB55-F856-498A-AE8B-602627BFA57D}">
      <dgm:prSet phldrT="[Texte]" custT="1"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endParaRPr lang="fr-FR" sz="1000">
            <a:solidFill>
              <a:schemeClr val="tx1"/>
            </a:solidFill>
          </a:endParaRPr>
        </a:p>
      </dgm:t>
    </dgm:pt>
    <dgm:pt modelId="{F946C0BC-C7AF-4E44-9CC9-290AE6B457B3}" type="parTrans" cxnId="{F39AF953-840E-4D82-8E2B-F91C6F4A4D6E}">
      <dgm:prSet/>
      <dgm:spPr/>
      <dgm:t>
        <a:bodyPr/>
        <a:lstStyle/>
        <a:p>
          <a:endParaRPr lang="fr-FR"/>
        </a:p>
      </dgm:t>
    </dgm:pt>
    <dgm:pt modelId="{291F4E05-3F5A-4181-B6FD-4B1DA6D9E6C5}" type="sibTrans" cxnId="{F39AF953-840E-4D82-8E2B-F91C6F4A4D6E}">
      <dgm:prSet/>
      <dgm:spPr/>
      <dgm:t>
        <a:bodyPr/>
        <a:lstStyle/>
        <a:p>
          <a:endParaRPr lang="fr-FR"/>
        </a:p>
      </dgm:t>
    </dgm:pt>
    <dgm:pt modelId="{1EDAB734-7898-49B4-979C-AB87D4FE82FA}">
      <dgm:prSet phldrT="[Texte]" custT="1"/>
      <dgm:spPr/>
      <dgm:t>
        <a:bodyPr/>
        <a:lstStyle/>
        <a:p>
          <a:endParaRPr lang="fr-FR" sz="1000" kern="1200">
            <a:solidFill>
              <a:schemeClr val="tx1"/>
            </a:solidFill>
          </a:endParaRPr>
        </a:p>
      </dgm:t>
    </dgm:pt>
    <dgm:pt modelId="{A0452BE0-11CF-4D67-AAEA-E29ACD4D4486}" type="parTrans" cxnId="{A9FC3413-F40C-4AF2-98A5-FA6DD7B5DBF2}">
      <dgm:prSet/>
      <dgm:spPr/>
      <dgm:t>
        <a:bodyPr/>
        <a:lstStyle/>
        <a:p>
          <a:endParaRPr lang="fr-FR"/>
        </a:p>
      </dgm:t>
    </dgm:pt>
    <dgm:pt modelId="{B27FFE6E-52C4-42E2-BF89-4C06FCE5D08F}" type="sibTrans" cxnId="{A9FC3413-F40C-4AF2-98A5-FA6DD7B5DBF2}">
      <dgm:prSet/>
      <dgm:spPr/>
      <dgm:t>
        <a:bodyPr/>
        <a:lstStyle/>
        <a:p>
          <a:endParaRPr lang="fr-FR"/>
        </a:p>
      </dgm:t>
    </dgm:pt>
    <dgm:pt modelId="{9A8F4B38-2E8C-4517-9D08-E0CECA4C4899}">
      <dgm:prSet phldrT="[Texte]" custT="1"/>
      <dgm:spPr/>
      <dgm:t>
        <a:bodyPr/>
        <a:lstStyle/>
        <a:p>
          <a:endParaRPr lang="fr-FR" sz="1000" kern="1200" dirty="0">
            <a:solidFill>
              <a:schemeClr val="tx1"/>
            </a:solidFill>
          </a:endParaRPr>
        </a:p>
      </dgm:t>
    </dgm:pt>
    <dgm:pt modelId="{4F6923FE-0527-4BBA-911A-5E2BDB5A8473}" type="parTrans" cxnId="{B600D389-5FAF-4F04-AB41-184CBC8AE69B}">
      <dgm:prSet/>
      <dgm:spPr/>
      <dgm:t>
        <a:bodyPr/>
        <a:lstStyle/>
        <a:p>
          <a:endParaRPr lang="fr-FR"/>
        </a:p>
      </dgm:t>
    </dgm:pt>
    <dgm:pt modelId="{C0A2E414-040E-43D4-9D49-76ABD5C147BD}" type="sibTrans" cxnId="{B600D389-5FAF-4F04-AB41-184CBC8AE69B}">
      <dgm:prSet/>
      <dgm:spPr/>
      <dgm:t>
        <a:bodyPr/>
        <a:lstStyle/>
        <a:p>
          <a:endParaRPr lang="fr-FR"/>
        </a:p>
      </dgm:t>
    </dgm:pt>
    <dgm:pt modelId="{30C274DC-90E1-49CE-8C47-37DFC19618EB}" type="pres">
      <dgm:prSet presAssocID="{1126233B-6B2A-4EBE-B7E0-13D10617A85B}" presName="Name0" presStyleCnt="0">
        <dgm:presLayoutVars>
          <dgm:dir/>
          <dgm:animLvl val="lvl"/>
          <dgm:resizeHandles/>
        </dgm:presLayoutVars>
      </dgm:prSet>
      <dgm:spPr/>
    </dgm:pt>
    <dgm:pt modelId="{17E54E87-6D17-4BCF-9F5C-7082342DD6EF}" type="pres">
      <dgm:prSet presAssocID="{27AE4AEC-B978-4452-8AA2-9F58952070CF}" presName="linNode" presStyleCnt="0"/>
      <dgm:spPr/>
    </dgm:pt>
    <dgm:pt modelId="{79E1A676-4990-41FF-BD36-AF53264A555F}" type="pres">
      <dgm:prSet presAssocID="{27AE4AEC-B978-4452-8AA2-9F58952070CF}" presName="parentShp" presStyleLbl="node1" presStyleIdx="0" presStyleCnt="2" custScaleX="50593" custScaleY="59856" custLinFactNeighborX="-507" custLinFactNeighborY="-13435">
        <dgm:presLayoutVars>
          <dgm:bulletEnabled val="1"/>
        </dgm:presLayoutVars>
      </dgm:prSet>
      <dgm:spPr/>
    </dgm:pt>
    <dgm:pt modelId="{B0D0E7E4-094F-4912-AA3D-AA1A5CCAC779}" type="pres">
      <dgm:prSet presAssocID="{27AE4AEC-B978-4452-8AA2-9F58952070CF}" presName="childShp" presStyleLbl="bgAccFollowNode1" presStyleIdx="0" presStyleCnt="2" custScaleX="99320" custScaleY="68741" custLinFactNeighborY="-13435">
        <dgm:presLayoutVars>
          <dgm:bulletEnabled val="1"/>
        </dgm:presLayoutVars>
      </dgm:prSet>
      <dgm:spPr/>
    </dgm:pt>
    <dgm:pt modelId="{1BC8D0AD-F0A4-4D34-9B70-B958D3E5E8FE}" type="pres">
      <dgm:prSet presAssocID="{A8E3819F-D47E-4323-881C-0AFE299D4FE5}" presName="spacing" presStyleCnt="0"/>
      <dgm:spPr/>
    </dgm:pt>
    <dgm:pt modelId="{3DCBDD1E-F0DB-4013-8B2A-4DB529169E0E}" type="pres">
      <dgm:prSet presAssocID="{B530CEBE-2373-4D96-8E78-1ED9ED0EA7A0}" presName="linNode" presStyleCnt="0"/>
      <dgm:spPr/>
    </dgm:pt>
    <dgm:pt modelId="{E17BC8F0-904F-4B22-9195-C155AB4A9C11}" type="pres">
      <dgm:prSet presAssocID="{B530CEBE-2373-4D96-8E78-1ED9ED0EA7A0}" presName="parentShp" presStyleLbl="node1" presStyleIdx="1" presStyleCnt="2" custScaleX="51268" custScaleY="51514" custLinFactNeighborX="2" custLinFactNeighborY="-15508">
        <dgm:presLayoutVars>
          <dgm:bulletEnabled val="1"/>
        </dgm:presLayoutVars>
      </dgm:prSet>
      <dgm:spPr/>
    </dgm:pt>
    <dgm:pt modelId="{28A47A99-E4AE-42ED-8FF6-0956293A383C}" type="pres">
      <dgm:prSet presAssocID="{B530CEBE-2373-4D96-8E78-1ED9ED0EA7A0}" presName="childShp" presStyleLbl="bgAccFollowNode1" presStyleIdx="1" presStyleCnt="2" custScaleY="75557" custLinFactNeighborX="2256" custLinFactNeighborY="-15644">
        <dgm:presLayoutVars>
          <dgm:bulletEnabled val="1"/>
        </dgm:presLayoutVars>
      </dgm:prSet>
      <dgm:spPr/>
    </dgm:pt>
  </dgm:ptLst>
  <dgm:cxnLst>
    <dgm:cxn modelId="{F1D12800-F347-4832-B5BD-EB3D24EDA8FB}" srcId="{9A8F4B38-2E8C-4517-9D08-E0CECA4C4899}" destId="{3B037ABB-BD03-4FD4-A4E7-25B557AD2D56}" srcOrd="2" destOrd="0" parTransId="{FAFE5816-862D-4B78-8620-CD91EF0F208E}" sibTransId="{284197EF-89B3-4D7F-9B73-129DCFED3B7F}"/>
    <dgm:cxn modelId="{9B8AA90D-4904-4A6B-AF6F-E29705769A2A}" type="presOf" srcId="{CBA44493-269D-4731-B1E1-A1F205EEB920}" destId="{B0D0E7E4-094F-4912-AA3D-AA1A5CCAC779}" srcOrd="0" destOrd="1" presId="urn:microsoft.com/office/officeart/2005/8/layout/vList6"/>
    <dgm:cxn modelId="{4B5E5311-52EF-4AC9-BEBC-D17C734226E5}" type="presOf" srcId="{7738471B-4E0B-4EAC-A9FD-869216515AB1}" destId="{28A47A99-E4AE-42ED-8FF6-0956293A383C}" srcOrd="0" destOrd="1" presId="urn:microsoft.com/office/officeart/2005/8/layout/vList6"/>
    <dgm:cxn modelId="{A9FC3413-F40C-4AF2-98A5-FA6DD7B5DBF2}" srcId="{27AE4AEC-B978-4452-8AA2-9F58952070CF}" destId="{1EDAB734-7898-49B4-979C-AB87D4FE82FA}" srcOrd="0" destOrd="0" parTransId="{A0452BE0-11CF-4D67-AAEA-E29ACD4D4486}" sibTransId="{B27FFE6E-52C4-42E2-BF89-4C06FCE5D08F}"/>
    <dgm:cxn modelId="{70CA3F16-115C-4C57-8401-457232D1FA15}" type="presOf" srcId="{5EB1BE4C-D67F-445A-93D1-4165223A681B}" destId="{28A47A99-E4AE-42ED-8FF6-0956293A383C}" srcOrd="0" destOrd="4" presId="urn:microsoft.com/office/officeart/2005/8/layout/vList6"/>
    <dgm:cxn modelId="{39F5DD20-B2B3-489C-9BB3-BA7259EA8B8B}" type="presOf" srcId="{1EDAB734-7898-49B4-979C-AB87D4FE82FA}" destId="{B0D0E7E4-094F-4912-AA3D-AA1A5CCAC779}" srcOrd="0" destOrd="0" presId="urn:microsoft.com/office/officeart/2005/8/layout/vList6"/>
    <dgm:cxn modelId="{A6477E3C-9152-494B-AF5D-BB739E9EBCEC}" type="presOf" srcId="{0BAEBB55-F856-498A-AE8B-602627BFA57D}" destId="{28A47A99-E4AE-42ED-8FF6-0956293A383C}" srcOrd="0" destOrd="0" presId="urn:microsoft.com/office/officeart/2005/8/layout/vList6"/>
    <dgm:cxn modelId="{44ADC03E-D565-40F9-9E98-4BD61748E28B}" srcId="{7738471B-4E0B-4EAC-A9FD-869216515AB1}" destId="{5EB1BE4C-D67F-445A-93D1-4165223A681B}" srcOrd="2" destOrd="0" parTransId="{6E30FFBC-EE1C-4FB2-8435-05B201FB56DD}" sibTransId="{71E037CB-2A9A-4343-8E23-7D84965AA889}"/>
    <dgm:cxn modelId="{860A325D-8D7B-4135-9258-A93145E9FF49}" type="presOf" srcId="{4721BAFE-FA45-47C7-9A02-0DB148F08AE7}" destId="{B0D0E7E4-094F-4912-AA3D-AA1A5CCAC779}" srcOrd="0" destOrd="3" presId="urn:microsoft.com/office/officeart/2005/8/layout/vList6"/>
    <dgm:cxn modelId="{898A7949-FC58-46B9-B5BE-D9374E2829F8}" type="presOf" srcId="{9EF256EC-49D0-401F-951E-DAE100052F74}" destId="{28A47A99-E4AE-42ED-8FF6-0956293A383C}" srcOrd="0" destOrd="2" presId="urn:microsoft.com/office/officeart/2005/8/layout/vList6"/>
    <dgm:cxn modelId="{569CCD6C-450B-458A-9446-D661E7006674}" type="presOf" srcId="{B530CEBE-2373-4D96-8E78-1ED9ED0EA7A0}" destId="{E17BC8F0-904F-4B22-9195-C155AB4A9C11}" srcOrd="0" destOrd="0" presId="urn:microsoft.com/office/officeart/2005/8/layout/vList6"/>
    <dgm:cxn modelId="{416ECD52-ADD6-4694-AC3D-BD5321376C1B}" srcId="{7738471B-4E0B-4EAC-A9FD-869216515AB1}" destId="{9EF256EC-49D0-401F-951E-DAE100052F74}" srcOrd="0" destOrd="0" parTransId="{DE8A89E5-C418-4835-A99E-72E685767EEA}" sibTransId="{010C227D-18AA-4B7D-A7F5-60056F70352D}"/>
    <dgm:cxn modelId="{F39AF953-840E-4D82-8E2B-F91C6F4A4D6E}" srcId="{B530CEBE-2373-4D96-8E78-1ED9ED0EA7A0}" destId="{0BAEBB55-F856-498A-AE8B-602627BFA57D}" srcOrd="0" destOrd="0" parTransId="{F946C0BC-C7AF-4E44-9CC9-290AE6B457B3}" sibTransId="{291F4E05-3F5A-4181-B6FD-4B1DA6D9E6C5}"/>
    <dgm:cxn modelId="{36346956-B8DB-4409-80DC-ED0B7539CB33}" srcId="{1126233B-6B2A-4EBE-B7E0-13D10617A85B}" destId="{B530CEBE-2373-4D96-8E78-1ED9ED0EA7A0}" srcOrd="1" destOrd="0" parTransId="{D2DB924C-3125-44C6-86A5-81942DB7B648}" sibTransId="{9E3C7C0B-E8C4-4E77-A514-A680B01D58AD}"/>
    <dgm:cxn modelId="{4E360978-AAD0-437C-9F40-F4955C34D5A2}" type="presOf" srcId="{3B037ABB-BD03-4FD4-A4E7-25B557AD2D56}" destId="{B0D0E7E4-094F-4912-AA3D-AA1A5CCAC779}" srcOrd="0" destOrd="5" presId="urn:microsoft.com/office/officeart/2005/8/layout/vList6"/>
    <dgm:cxn modelId="{0A341E7A-C7D1-46F0-8444-73594EB2654F}" srcId="{7738471B-4E0B-4EAC-A9FD-869216515AB1}" destId="{E70B7E42-3471-445D-AA6C-D76596B66496}" srcOrd="3" destOrd="0" parTransId="{C78E1561-779F-4EC0-9F09-9CF56CA251A7}" sibTransId="{D74827DD-4986-48D1-925C-4E6DFA7FE84E}"/>
    <dgm:cxn modelId="{4182C086-C282-4CB5-8E35-FEDCF61124EC}" type="presOf" srcId="{6260364F-2101-4853-BAC9-7CE0284B5CB2}" destId="{28A47A99-E4AE-42ED-8FF6-0956293A383C}" srcOrd="0" destOrd="3" presId="urn:microsoft.com/office/officeart/2005/8/layout/vList6"/>
    <dgm:cxn modelId="{B600D389-5FAF-4F04-AB41-184CBC8AE69B}" srcId="{27AE4AEC-B978-4452-8AA2-9F58952070CF}" destId="{9A8F4B38-2E8C-4517-9D08-E0CECA4C4899}" srcOrd="2" destOrd="0" parTransId="{4F6923FE-0527-4BBA-911A-5E2BDB5A8473}" sibTransId="{C0A2E414-040E-43D4-9D49-76ABD5C147BD}"/>
    <dgm:cxn modelId="{8357FD9D-839D-4F1D-BB60-4E20329D48A5}" type="presOf" srcId="{1126233B-6B2A-4EBE-B7E0-13D10617A85B}" destId="{30C274DC-90E1-49CE-8C47-37DFC19618EB}" srcOrd="0" destOrd="0" presId="urn:microsoft.com/office/officeart/2005/8/layout/vList6"/>
    <dgm:cxn modelId="{28EA1A9E-61E1-48FD-AEDD-80BA966CFD67}" srcId="{7738471B-4E0B-4EAC-A9FD-869216515AB1}" destId="{6260364F-2101-4853-BAC9-7CE0284B5CB2}" srcOrd="1" destOrd="0" parTransId="{7F9437F9-1CD8-4066-B680-812DB535CD65}" sibTransId="{A3BD6395-3F2B-4D38-9647-14BE8E8D6BF3}"/>
    <dgm:cxn modelId="{00CDC3A0-3A65-4A7C-9742-319D3A895553}" srcId="{27AE4AEC-B978-4452-8AA2-9F58952070CF}" destId="{CBA44493-269D-4731-B1E1-A1F205EEB920}" srcOrd="1" destOrd="0" parTransId="{B39BECFB-3BEA-488A-9AA3-1617A2C8E756}" sibTransId="{C0ACBD17-7FBD-4586-820F-CFBA68ABDD41}"/>
    <dgm:cxn modelId="{EC6F29AC-6E24-4BEE-8DA1-6777D0001637}" srcId="{9A8F4B38-2E8C-4517-9D08-E0CECA4C4899}" destId="{4721BAFE-FA45-47C7-9A02-0DB148F08AE7}" srcOrd="0" destOrd="0" parTransId="{44036726-6532-4A48-89CF-282EAFD604E7}" sibTransId="{DCF4238F-EB0C-4341-A35D-81CB0FA83045}"/>
    <dgm:cxn modelId="{717425CD-13B0-44E8-9CEA-8B5B8821ACA4}" type="presOf" srcId="{27AE4AEC-B978-4452-8AA2-9F58952070CF}" destId="{79E1A676-4990-41FF-BD36-AF53264A555F}" srcOrd="0" destOrd="0" presId="urn:microsoft.com/office/officeart/2005/8/layout/vList6"/>
    <dgm:cxn modelId="{7E69B0CF-7ADC-4729-BF28-631911CED3EA}" srcId="{B530CEBE-2373-4D96-8E78-1ED9ED0EA7A0}" destId="{7738471B-4E0B-4EAC-A9FD-869216515AB1}" srcOrd="1" destOrd="0" parTransId="{C5A04FDD-2579-4633-BB65-A2CD4B22B93A}" sibTransId="{A7134FB0-4213-44FB-B268-E57AE5E4BEAC}"/>
    <dgm:cxn modelId="{C052CBD4-176F-443A-ADC5-5F0880305BF1}" srcId="{9A8F4B38-2E8C-4517-9D08-E0CECA4C4899}" destId="{C23BFC05-1B44-4E1B-86E9-0E671C0FF8BE}" srcOrd="1" destOrd="0" parTransId="{4DE1E885-118F-48DE-BF23-91F9F4B833CE}" sibTransId="{0DCD491B-7A2E-4605-AD50-48A81CB2B9BA}"/>
    <dgm:cxn modelId="{906FF3DA-D355-4867-BB44-E5E233E115FF}" srcId="{1126233B-6B2A-4EBE-B7E0-13D10617A85B}" destId="{27AE4AEC-B978-4452-8AA2-9F58952070CF}" srcOrd="0" destOrd="0" parTransId="{64C5DE73-69E2-4A69-A14B-7FC43033D78D}" sibTransId="{A8E3819F-D47E-4323-881C-0AFE299D4FE5}"/>
    <dgm:cxn modelId="{ACAC89E6-44FB-4A96-A5F8-190F4DF62520}" type="presOf" srcId="{E70B7E42-3471-445D-AA6C-D76596B66496}" destId="{28A47A99-E4AE-42ED-8FF6-0956293A383C}" srcOrd="0" destOrd="5" presId="urn:microsoft.com/office/officeart/2005/8/layout/vList6"/>
    <dgm:cxn modelId="{D03776EA-E91E-44D1-987F-45EDA32F9235}" srcId="{7738471B-4E0B-4EAC-A9FD-869216515AB1}" destId="{E18F9560-BB41-425F-96EA-12DE1E3E12EB}" srcOrd="4" destOrd="0" parTransId="{215510AB-4661-4B9B-A146-24EC642B5006}" sibTransId="{86B805C9-94B5-4E4A-AA78-B8FACB887905}"/>
    <dgm:cxn modelId="{FFACAEF3-469D-43E8-AB64-814C3EA2BC18}" type="presOf" srcId="{E18F9560-BB41-425F-96EA-12DE1E3E12EB}" destId="{28A47A99-E4AE-42ED-8FF6-0956293A383C}" srcOrd="0" destOrd="6" presId="urn:microsoft.com/office/officeart/2005/8/layout/vList6"/>
    <dgm:cxn modelId="{E26B66F4-1B2A-42DE-A6A8-9D887E437D30}" type="presOf" srcId="{C23BFC05-1B44-4E1B-86E9-0E671C0FF8BE}" destId="{B0D0E7E4-094F-4912-AA3D-AA1A5CCAC779}" srcOrd="0" destOrd="4" presId="urn:microsoft.com/office/officeart/2005/8/layout/vList6"/>
    <dgm:cxn modelId="{EC6B31FE-29A9-45B5-B375-88B887A64E38}" type="presOf" srcId="{9A8F4B38-2E8C-4517-9D08-E0CECA4C4899}" destId="{B0D0E7E4-094F-4912-AA3D-AA1A5CCAC779}" srcOrd="0" destOrd="2" presId="urn:microsoft.com/office/officeart/2005/8/layout/vList6"/>
    <dgm:cxn modelId="{65D0EEEB-B33C-4985-AFC9-9FAC91DBBAD4}" type="presParOf" srcId="{30C274DC-90E1-49CE-8C47-37DFC19618EB}" destId="{17E54E87-6D17-4BCF-9F5C-7082342DD6EF}" srcOrd="0" destOrd="0" presId="urn:microsoft.com/office/officeart/2005/8/layout/vList6"/>
    <dgm:cxn modelId="{E14EF4BA-8199-4A2C-B4FD-16AEE08761D5}" type="presParOf" srcId="{17E54E87-6D17-4BCF-9F5C-7082342DD6EF}" destId="{79E1A676-4990-41FF-BD36-AF53264A555F}" srcOrd="0" destOrd="0" presId="urn:microsoft.com/office/officeart/2005/8/layout/vList6"/>
    <dgm:cxn modelId="{42D50AD3-1687-471A-B622-0047B25D8D0E}" type="presParOf" srcId="{17E54E87-6D17-4BCF-9F5C-7082342DD6EF}" destId="{B0D0E7E4-094F-4912-AA3D-AA1A5CCAC779}" srcOrd="1" destOrd="0" presId="urn:microsoft.com/office/officeart/2005/8/layout/vList6"/>
    <dgm:cxn modelId="{6702C669-C290-4084-AAFE-F57FFC1E3119}" type="presParOf" srcId="{30C274DC-90E1-49CE-8C47-37DFC19618EB}" destId="{1BC8D0AD-F0A4-4D34-9B70-B958D3E5E8FE}" srcOrd="1" destOrd="0" presId="urn:microsoft.com/office/officeart/2005/8/layout/vList6"/>
    <dgm:cxn modelId="{5D5FF3EA-B73D-48DD-AF85-B8FBCF0B34EA}" type="presParOf" srcId="{30C274DC-90E1-49CE-8C47-37DFC19618EB}" destId="{3DCBDD1E-F0DB-4013-8B2A-4DB529169E0E}" srcOrd="2" destOrd="0" presId="urn:microsoft.com/office/officeart/2005/8/layout/vList6"/>
    <dgm:cxn modelId="{E5F61EE3-A6FD-4F13-8F00-CBA8E221F75A}" type="presParOf" srcId="{3DCBDD1E-F0DB-4013-8B2A-4DB529169E0E}" destId="{E17BC8F0-904F-4B22-9195-C155AB4A9C11}" srcOrd="0" destOrd="0" presId="urn:microsoft.com/office/officeart/2005/8/layout/vList6"/>
    <dgm:cxn modelId="{2EC18BC8-7F9B-4F32-8844-DF95D254610A}" type="presParOf" srcId="{3DCBDD1E-F0DB-4013-8B2A-4DB529169E0E}" destId="{28A47A99-E4AE-42ED-8FF6-0956293A383C}" srcOrd="1" destOrd="0" presId="urn:microsoft.com/office/officeart/2005/8/layout/vList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D0E7E4-094F-4912-AA3D-AA1A5CCAC779}">
      <dsp:nvSpPr>
        <dsp:cNvPr id="0" name=""/>
        <dsp:cNvSpPr/>
      </dsp:nvSpPr>
      <dsp:spPr>
        <a:xfrm>
          <a:off x="3271066" y="0"/>
          <a:ext cx="6428517" cy="16096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000" kern="120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b="1" kern="1200" dirty="0">
              <a:solidFill>
                <a:schemeClr val="tx1"/>
              </a:solidFill>
            </a:rPr>
            <a:t>Objectifs 2025 </a:t>
          </a:r>
          <a:endParaRPr lang="fr-FR" sz="100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000" kern="1200" dirty="0">
            <a:solidFill>
              <a:schemeClr val="tx1"/>
            </a:solidFill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>
              <a:solidFill>
                <a:schemeClr val="tx1"/>
              </a:solidFill>
            </a:rPr>
            <a:t>Priorité à la mise en œuvre des changements peu impactant pour les établissements</a:t>
          </a: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>
              <a:solidFill>
                <a:schemeClr val="tx1"/>
              </a:solidFill>
            </a:rPr>
            <a:t>Le CSARR reste la référence grâce à l’outil de transcodage CSAR-&gt;CSARR</a:t>
          </a: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>
              <a:solidFill>
                <a:schemeClr val="tx1"/>
              </a:solidFill>
            </a:rPr>
            <a:t>Accompagnement des établissements permettant une appropriation progressive du CSAR par les utilisateurs</a:t>
          </a:r>
        </a:p>
      </dsp:txBody>
      <dsp:txXfrm>
        <a:off x="3271066" y="201200"/>
        <a:ext cx="5824917" cy="1207201"/>
      </dsp:txXfrm>
    </dsp:sp>
    <dsp:sp modelId="{79E1A676-4990-41FF-BD36-AF53264A555F}">
      <dsp:nvSpPr>
        <dsp:cNvPr id="0" name=""/>
        <dsp:cNvSpPr/>
      </dsp:nvSpPr>
      <dsp:spPr>
        <a:xfrm>
          <a:off x="1055152" y="0"/>
          <a:ext cx="2183098" cy="14015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 dirty="0"/>
            <a:t>2025 – </a:t>
          </a:r>
          <a:r>
            <a:rPr lang="fr-FR" sz="1000" b="1" i="1" kern="1200" dirty="0"/>
            <a:t>202X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 dirty="0"/>
            <a:t>Phase transitoire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 dirty="0"/>
            <a:t>Double codage CSARR/CSAR</a:t>
          </a:r>
        </a:p>
      </dsp:txBody>
      <dsp:txXfrm>
        <a:off x="1123570" y="68418"/>
        <a:ext cx="2046262" cy="1264719"/>
      </dsp:txXfrm>
    </dsp:sp>
    <dsp:sp modelId="{28A47A99-E4AE-42ED-8FF6-0956293A383C}">
      <dsp:nvSpPr>
        <dsp:cNvPr id="0" name=""/>
        <dsp:cNvSpPr/>
      </dsp:nvSpPr>
      <dsp:spPr>
        <a:xfrm>
          <a:off x="3360969" y="1479218"/>
          <a:ext cx="6472531" cy="1769201"/>
        </a:xfrm>
        <a:prstGeom prst="rightArrow">
          <a:avLst>
            <a:gd name="adj1" fmla="val 75000"/>
            <a:gd name="adj2" fmla="val 50000"/>
          </a:avLst>
        </a:prstGeom>
        <a:solidFill>
          <a:schemeClr val="bg1">
            <a:lumMod val="85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000" kern="120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b="1" kern="1200" dirty="0">
              <a:solidFill>
                <a:schemeClr val="tx1"/>
              </a:solidFill>
            </a:rPr>
            <a:t>Travaux en vue de la mise en œuvre du modèle cible</a:t>
          </a:r>
          <a:endParaRPr lang="fr-FR" sz="1000" kern="1200" dirty="0">
            <a:solidFill>
              <a:schemeClr val="tx1"/>
            </a:solidFill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>
              <a:solidFill>
                <a:schemeClr val="tx1"/>
              </a:solidFill>
            </a:rPr>
            <a:t>Analyse du codage en nouveau CSAR</a:t>
          </a: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>
              <a:solidFill>
                <a:schemeClr val="tx1"/>
              </a:solidFill>
            </a:rPr>
            <a:t>Estimation de l’impact sur les case-mix, à évaluer précisément</a:t>
          </a: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>
              <a:solidFill>
                <a:schemeClr val="tx1"/>
              </a:solidFill>
            </a:rPr>
            <a:t>Ajustements nécessaires avant consolidation du modèle cible</a:t>
          </a: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000" b="1" kern="1200" dirty="0">
            <a:solidFill>
              <a:schemeClr val="tx1"/>
            </a:solidFill>
          </a:endParaRPr>
        </a:p>
        <a:p>
          <a:pPr marL="114300" lvl="2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b="1" kern="1200">
              <a:solidFill>
                <a:schemeClr val="tx1"/>
              </a:solidFill>
            </a:rPr>
            <a:t>Accompagnement des établissements pour l’adoption du CSAR par les utilisateurs à prévoir </a:t>
          </a:r>
        </a:p>
      </dsp:txBody>
      <dsp:txXfrm>
        <a:off x="3360969" y="1700368"/>
        <a:ext cx="5809081" cy="1326901"/>
      </dsp:txXfrm>
    </dsp:sp>
    <dsp:sp modelId="{E17BC8F0-904F-4B22-9195-C155AB4A9C11}">
      <dsp:nvSpPr>
        <dsp:cNvPr id="0" name=""/>
        <dsp:cNvSpPr/>
      </dsp:nvSpPr>
      <dsp:spPr>
        <a:xfrm>
          <a:off x="1051527" y="1763891"/>
          <a:ext cx="2212224" cy="1206223"/>
        </a:xfrm>
        <a:prstGeom prst="round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 dirty="0"/>
            <a:t>Ajustements et Arbitrages </a:t>
          </a:r>
        </a:p>
      </dsp:txBody>
      <dsp:txXfrm>
        <a:off x="1110410" y="1822774"/>
        <a:ext cx="2094458" cy="10884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90662-9999-48E4-80C1-986531C4FBBF}" type="datetimeFigureOut">
              <a:rPr lang="fr-FR" smtClean="0"/>
              <a:t>14/02/2025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E0928-D43F-4B64-896F-7E71E71556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2836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BD4B8-2B58-3806-B874-832189E86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D6B1500-1F49-FE26-1EDF-E71CCC259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6D88B7C-838F-9DF0-602D-1921F59857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E7478F4-78DB-DFDA-0AF4-D07968B56F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133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fr-FR" dirty="0"/>
              <a:t>Une réadaptation spécialisée est plus souvent présente dans une unité avec mention spécialisée </a:t>
            </a:r>
          </a:p>
          <a:p>
            <a:pPr marL="228600" indent="-228600">
              <a:buAutoNum type="arabicPeriod"/>
            </a:pPr>
            <a:r>
              <a:rPr lang="fr-FR" dirty="0"/>
              <a:t>Une réadaptation spécialisée se traduit par des actes de réadaptation typiques</a:t>
            </a:r>
          </a:p>
          <a:p>
            <a:pPr marL="228600" indent="-228600">
              <a:buAutoNum type="arabicPeriod"/>
            </a:pPr>
            <a:r>
              <a:rPr lang="fr-FR" dirty="0"/>
              <a:t>Ces actes typiques sont plus présents dans les unités avec mention spécialisée</a:t>
            </a:r>
          </a:p>
          <a:p>
            <a:pPr marL="228600" indent="-228600">
              <a:buAutoNum type="arabicPeriod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5751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BD4B8-2B58-3806-B874-832189E86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D6B1500-1F49-FE26-1EDF-E71CCC259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6D88B7C-838F-9DF0-602D-1921F59857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E7478F4-78DB-DFDA-0AF4-D07968B56F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46860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77274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Ines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97DA9-9460-42D8-81E9-FFBA6A70DEED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6721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7D323-5E82-BE54-B5AC-D10D7E3F0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E0589AB-3FB4-2E69-6B30-CB72D5FA63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8B3A483-B584-28B0-FB70-072EC5169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E54A317-9E82-58EE-C066-E9B29CD4A6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2913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21D0D-7AA0-8980-B541-53A0F6B09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3D8C073-8B5E-99FD-DDE9-A89E448D81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2374C43-E8F1-DC65-3F83-29E88D7CC2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D6718B4-4BAD-E701-7531-BAB258230B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4140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AAD2C-41FF-4BC4-8C75-169370C26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5D0D55A-D469-A507-A56F-A6DA8E43C6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7925824-9715-9E63-C51C-2E76F816C2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30B4704-9977-459F-014C-EF49A6D9A8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9362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04D2D-85B9-C813-64AB-1D7DB43F0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D07EB01-D31C-D575-688F-6971FF1D9F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851B6D9-FF84-4D3E-225F-D2A71D02F5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4518197-306D-6B39-E1F6-CA99A22302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6829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BD4B8-2B58-3806-B874-832189E86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D6B1500-1F49-FE26-1EDF-E71CCC259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6D88B7C-838F-9DF0-602D-1921F59857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E7478F4-78DB-DFDA-0AF4-D07968B56F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7117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E8035-29C6-81F4-84A5-C3A7C5B89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50E8DB5-9674-606A-24F1-353FB4A6FB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2C1DA1C-1F66-7061-4909-65A1ADB89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DDD9A6-7D17-E246-8A66-7AFE8903B4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9451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D9E7E-3E8B-CC5D-4216-E61CC4D92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10298DB-3DBA-036E-EE4E-775FEB256B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B343FA4-85AB-7C10-4550-D92C27CF1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C7D1F49-ACAB-E560-0737-D80919B5CF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9872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ACAA7-45FA-3FD1-4D2B-459F0758C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BFEDF1F-6210-23B4-B08C-56DA585D53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0680C88-4324-6592-2DE0-23F3797223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2A2B576-884E-0AE9-27FD-DD2F3719CC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0928-D43F-4B64-896F-7E71E71556A8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205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67844" y="1606029"/>
            <a:ext cx="4833156" cy="923330"/>
          </a:xfrm>
        </p:spPr>
        <p:txBody>
          <a:bodyPr anchor="b"/>
          <a:lstStyle>
            <a:lvl1pPr algn="l">
              <a:defRPr sz="3000" cap="all" baseline="0"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167844" y="2624013"/>
            <a:ext cx="4833156" cy="615553"/>
          </a:xfrm>
        </p:spPr>
        <p:txBody>
          <a:bodyPr/>
          <a:lstStyle>
            <a:lvl1pPr marL="0" indent="0" algn="l">
              <a:buNone/>
              <a:defRPr sz="20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C50F4A5E-D6A4-08B7-9A88-2358FE96B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67844" y="4070963"/>
            <a:ext cx="1116124" cy="138499"/>
          </a:xfrm>
          <a:solidFill>
            <a:schemeClr val="tx2"/>
          </a:solidFill>
        </p:spPr>
        <p:txBody>
          <a:bodyPr wrap="square" lIns="36000" tIns="0" rIns="36000" bIns="0" anchor="ctr" anchorCtr="0"/>
          <a:lstStyle>
            <a:lvl1pPr algn="l">
              <a:buFontTx/>
              <a:buNone/>
              <a:defRPr sz="9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4A1211C6-255F-9557-7F7D-E7CA6158E5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67844" y="4416919"/>
            <a:ext cx="2844316" cy="276999"/>
          </a:xfrm>
        </p:spPr>
        <p:txBody>
          <a:bodyPr/>
          <a:lstStyle>
            <a:lvl1pPr>
              <a:buFontTx/>
              <a:buNone/>
              <a:defRPr sz="900" b="1" cap="all" baseline="0">
                <a:solidFill>
                  <a:schemeClr val="accent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4E9F904-6733-D4B1-9024-E66E9D093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8" t="17443" r="6546" b="18929"/>
          <a:stretch/>
        </p:blipFill>
        <p:spPr>
          <a:xfrm>
            <a:off x="1935111" y="285426"/>
            <a:ext cx="3204000" cy="78253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821EB37-DC3E-3699-8A9A-B748200E8C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12372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880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7562850" cy="1367041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139141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7562850" cy="1274708"/>
          </a:xfrm>
        </p:spPr>
        <p:txBody>
          <a:bodyPr numCol="2" spcCol="360000"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1964404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3708000" cy="1644040"/>
          </a:xfrm>
        </p:spPr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71EB19E3-029A-42B2-EB1A-69099B93EAC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75944" y="1492250"/>
            <a:ext cx="3708000" cy="3059113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1726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4533D0-2D77-B5FB-FD73-BDDB403B61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6" name="Espace réservé du texte 11">
            <a:extLst>
              <a:ext uri="{FF2B5EF4-FFF2-40B4-BE49-F238E27FC236}">
                <a16:creationId xmlns:a16="http://schemas.microsoft.com/office/drawing/2014/main" id="{BD4E62F6-575A-068A-048D-50F26E2EB5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F8B06798-28E0-3747-F4F3-F76B3EE77B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5038" y="883671"/>
            <a:ext cx="7562850" cy="2769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du tableau 8">
            <a:extLst>
              <a:ext uri="{FF2B5EF4-FFF2-40B4-BE49-F238E27FC236}">
                <a16:creationId xmlns:a16="http://schemas.microsoft.com/office/drawing/2014/main" id="{1CEC6816-BABD-A364-D47E-F99EF10F05E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935037" y="1384299"/>
            <a:ext cx="7020000" cy="2592000"/>
          </a:xfrm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0235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3708000" cy="553998"/>
          </a:xfrm>
        </p:spPr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8" name="Espace réservé du graphique 7">
            <a:extLst>
              <a:ext uri="{FF2B5EF4-FFF2-40B4-BE49-F238E27FC236}">
                <a16:creationId xmlns:a16="http://schemas.microsoft.com/office/drawing/2014/main" id="{D6CAFF7C-B731-0E2A-C63F-0FCEC2AFD620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934638" y="2031363"/>
            <a:ext cx="3706812" cy="2520000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Espace réservé du graphique 7">
            <a:extLst>
              <a:ext uri="{FF2B5EF4-FFF2-40B4-BE49-F238E27FC236}">
                <a16:creationId xmlns:a16="http://schemas.microsoft.com/office/drawing/2014/main" id="{9BB51560-29F9-AF24-8E9B-CFCED98F6EB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037288" y="1499803"/>
            <a:ext cx="3706812" cy="3051559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32112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282B5076-1324-312D-B6DE-8CE1974500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2874061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4CA78E3-2E5D-CE16-BBBC-7EB01FDDCC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639" y="375506"/>
            <a:ext cx="8434722" cy="43316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95836" y="1729720"/>
            <a:ext cx="5400000" cy="384721"/>
          </a:xfrm>
        </p:spPr>
        <p:txBody>
          <a:bodyPr anchor="b"/>
          <a:lstStyle>
            <a:lvl1pPr>
              <a:defRPr sz="250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553998"/>
          </a:xfrm>
        </p:spPr>
        <p:txBody>
          <a:bodyPr/>
          <a:lstStyle>
            <a:lvl1pPr marL="252000" indent="-252000">
              <a:spcBef>
                <a:spcPts val="500"/>
              </a:spcBef>
              <a:buFont typeface="+mj-lt"/>
              <a:buAutoNum type="arabicPeriod"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3AC3A8C-4813-CA2B-5326-02B3E4CCBE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23728" r="42066" b="25385"/>
          <a:stretch/>
        </p:blipFill>
        <p:spPr>
          <a:xfrm>
            <a:off x="319517" y="4763344"/>
            <a:ext cx="792088" cy="25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38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7562850" cy="1367041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3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4126463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7562850" cy="1274708"/>
          </a:xfrm>
        </p:spPr>
        <p:txBody>
          <a:bodyPr numCol="2" spcCol="360000"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3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2630320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3708000" cy="1644040"/>
          </a:xfrm>
        </p:spPr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3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71EB19E3-029A-42B2-EB1A-69099B93EAC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75944" y="1492250"/>
            <a:ext cx="3708000" cy="3059113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7385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4CA78E3-2E5D-CE16-BBBC-7EB01FDDCC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639" y="375506"/>
            <a:ext cx="8434722" cy="43316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95836" y="1729720"/>
            <a:ext cx="5400000" cy="384721"/>
          </a:xfrm>
        </p:spPr>
        <p:txBody>
          <a:bodyPr anchor="b"/>
          <a:lstStyle>
            <a:lvl1pPr>
              <a:defRPr sz="250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553998"/>
          </a:xfrm>
        </p:spPr>
        <p:txBody>
          <a:bodyPr/>
          <a:lstStyle>
            <a:lvl1pPr marL="252000" indent="-252000">
              <a:spcBef>
                <a:spcPts val="500"/>
              </a:spcBef>
              <a:buFont typeface="+mj-lt"/>
              <a:buAutoNum type="arabicPeriod"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3AC3A8C-4813-CA2B-5326-02B3E4CCBE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23728" r="42066" b="25385"/>
          <a:stretch/>
        </p:blipFill>
        <p:spPr>
          <a:xfrm>
            <a:off x="319517" y="4763344"/>
            <a:ext cx="792088" cy="25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111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4533D0-2D77-B5FB-FD73-BDDB403B61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6" name="Espace réservé du texte 11">
            <a:extLst>
              <a:ext uri="{FF2B5EF4-FFF2-40B4-BE49-F238E27FC236}">
                <a16:creationId xmlns:a16="http://schemas.microsoft.com/office/drawing/2014/main" id="{BD4E62F6-575A-068A-048D-50F26E2EB5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3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F8B06798-28E0-3747-F4F3-F76B3EE77B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5038" y="883671"/>
            <a:ext cx="7562850" cy="2769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du tableau 8">
            <a:extLst>
              <a:ext uri="{FF2B5EF4-FFF2-40B4-BE49-F238E27FC236}">
                <a16:creationId xmlns:a16="http://schemas.microsoft.com/office/drawing/2014/main" id="{1CEC6816-BABD-A364-D47E-F99EF10F05E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935037" y="1384299"/>
            <a:ext cx="7020000" cy="2592000"/>
          </a:xfrm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87379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3708000" cy="553998"/>
          </a:xfrm>
        </p:spPr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3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8" name="Espace réservé du graphique 7">
            <a:extLst>
              <a:ext uri="{FF2B5EF4-FFF2-40B4-BE49-F238E27FC236}">
                <a16:creationId xmlns:a16="http://schemas.microsoft.com/office/drawing/2014/main" id="{D6CAFF7C-B731-0E2A-C63F-0FCEC2AFD620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934638" y="2031363"/>
            <a:ext cx="3706812" cy="2520000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Espace réservé du graphique 7">
            <a:extLst>
              <a:ext uri="{FF2B5EF4-FFF2-40B4-BE49-F238E27FC236}">
                <a16:creationId xmlns:a16="http://schemas.microsoft.com/office/drawing/2014/main" id="{9BB51560-29F9-AF24-8E9B-CFCED98F6EB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037288" y="1499803"/>
            <a:ext cx="3706812" cy="3051559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14115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282B5076-1324-312D-B6DE-8CE1974500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3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5501144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4CA78E3-2E5D-CE16-BBBC-7EB01FDDCC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639" y="375506"/>
            <a:ext cx="8434722" cy="43316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95836" y="1729720"/>
            <a:ext cx="5400000" cy="384721"/>
          </a:xfrm>
        </p:spPr>
        <p:txBody>
          <a:bodyPr anchor="b"/>
          <a:lstStyle>
            <a:lvl1pPr>
              <a:defRPr sz="250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553998"/>
          </a:xfrm>
        </p:spPr>
        <p:txBody>
          <a:bodyPr/>
          <a:lstStyle>
            <a:lvl1pPr marL="252000" indent="-252000">
              <a:spcBef>
                <a:spcPts val="500"/>
              </a:spcBef>
              <a:buFont typeface="+mj-lt"/>
              <a:buAutoNum type="arabicPeriod"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3AC3A8C-4813-CA2B-5326-02B3E4CCBE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23728" r="42066" b="25385"/>
          <a:stretch/>
        </p:blipFill>
        <p:spPr>
          <a:xfrm>
            <a:off x="319517" y="4763344"/>
            <a:ext cx="792088" cy="25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190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7562850" cy="1367041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1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40617703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7562850" cy="1274708"/>
          </a:xfrm>
        </p:spPr>
        <p:txBody>
          <a:bodyPr numCol="2" spcCol="360000"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1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23132296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3708000" cy="1644040"/>
          </a:xfrm>
        </p:spPr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1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71EB19E3-029A-42B2-EB1A-69099B93EAC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75944" y="1492250"/>
            <a:ext cx="3708000" cy="3059113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41596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4533D0-2D77-B5FB-FD73-BDDB403B61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6" name="Espace réservé du texte 11">
            <a:extLst>
              <a:ext uri="{FF2B5EF4-FFF2-40B4-BE49-F238E27FC236}">
                <a16:creationId xmlns:a16="http://schemas.microsoft.com/office/drawing/2014/main" id="{BD4E62F6-575A-068A-048D-50F26E2EB5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1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F8B06798-28E0-3747-F4F3-F76B3EE77B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5038" y="883671"/>
            <a:ext cx="7562850" cy="2769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du tableau 8">
            <a:extLst>
              <a:ext uri="{FF2B5EF4-FFF2-40B4-BE49-F238E27FC236}">
                <a16:creationId xmlns:a16="http://schemas.microsoft.com/office/drawing/2014/main" id="{1CEC6816-BABD-A364-D47E-F99EF10F05E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935037" y="1384299"/>
            <a:ext cx="7020000" cy="2592000"/>
          </a:xfrm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83069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3708000" cy="553998"/>
          </a:xfrm>
        </p:spPr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1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8" name="Espace réservé du graphique 7">
            <a:extLst>
              <a:ext uri="{FF2B5EF4-FFF2-40B4-BE49-F238E27FC236}">
                <a16:creationId xmlns:a16="http://schemas.microsoft.com/office/drawing/2014/main" id="{D6CAFF7C-B731-0E2A-C63F-0FCEC2AFD620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934638" y="2031363"/>
            <a:ext cx="3706812" cy="2520000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Espace réservé du graphique 7">
            <a:extLst>
              <a:ext uri="{FF2B5EF4-FFF2-40B4-BE49-F238E27FC236}">
                <a16:creationId xmlns:a16="http://schemas.microsoft.com/office/drawing/2014/main" id="{9BB51560-29F9-AF24-8E9B-CFCED98F6EB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037288" y="1499803"/>
            <a:ext cx="3706812" cy="3051559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47279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282B5076-1324-312D-B6DE-8CE1974500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accent1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2490940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7562850" cy="1367041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3733429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67844" y="1606029"/>
            <a:ext cx="4833156" cy="923330"/>
          </a:xfrm>
        </p:spPr>
        <p:txBody>
          <a:bodyPr anchor="b"/>
          <a:lstStyle>
            <a:lvl1pPr algn="l">
              <a:defRPr sz="3000" cap="all" baseline="0"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167844" y="2624013"/>
            <a:ext cx="4833156" cy="615553"/>
          </a:xfrm>
        </p:spPr>
        <p:txBody>
          <a:bodyPr/>
          <a:lstStyle>
            <a:lvl1pPr marL="0" indent="0" algn="l">
              <a:buNone/>
              <a:defRPr sz="20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C50F4A5E-D6A4-08B7-9A88-2358FE96B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67844" y="4070963"/>
            <a:ext cx="1116124" cy="138499"/>
          </a:xfrm>
          <a:solidFill>
            <a:schemeClr val="tx2"/>
          </a:solidFill>
        </p:spPr>
        <p:txBody>
          <a:bodyPr wrap="square" lIns="36000" tIns="0" rIns="36000" bIns="0" anchor="ctr" anchorCtr="0"/>
          <a:lstStyle>
            <a:lvl1pPr algn="l">
              <a:buFontTx/>
              <a:buNone/>
              <a:defRPr sz="9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4A1211C6-255F-9557-7F7D-E7CA6158E5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67844" y="4416919"/>
            <a:ext cx="2844316" cy="276999"/>
          </a:xfrm>
        </p:spPr>
        <p:txBody>
          <a:bodyPr/>
          <a:lstStyle>
            <a:lvl1pPr>
              <a:buFontTx/>
              <a:buNone/>
              <a:defRPr sz="900" b="1" cap="all" baseline="0">
                <a:solidFill>
                  <a:schemeClr val="accent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4E9F904-6733-D4B1-9024-E66E9D093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8" t="17443" r="6546" b="18929"/>
          <a:stretch/>
        </p:blipFill>
        <p:spPr>
          <a:xfrm>
            <a:off x="1935111" y="285426"/>
            <a:ext cx="3204000" cy="78253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821EB37-DC3E-3699-8A9A-B748200E8C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12372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2792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4CA78E3-2E5D-CE16-BBBC-7EB01FDDCC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639" y="375506"/>
            <a:ext cx="8434722" cy="43316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95836" y="1729720"/>
            <a:ext cx="5400000" cy="384721"/>
          </a:xfrm>
        </p:spPr>
        <p:txBody>
          <a:bodyPr anchor="b"/>
          <a:lstStyle>
            <a:lvl1pPr>
              <a:defRPr sz="250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553998"/>
          </a:xfrm>
        </p:spPr>
        <p:txBody>
          <a:bodyPr/>
          <a:lstStyle>
            <a:lvl1pPr marL="252000" indent="-252000">
              <a:spcBef>
                <a:spcPts val="500"/>
              </a:spcBef>
              <a:buFont typeface="+mj-lt"/>
              <a:buAutoNum type="arabicPeriod"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3AC3A8C-4813-CA2B-5326-02B3E4CCBE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23728" r="42066" b="25385"/>
          <a:stretch/>
        </p:blipFill>
        <p:spPr>
          <a:xfrm>
            <a:off x="319517" y="4763344"/>
            <a:ext cx="792088" cy="25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707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7562850" cy="1367041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27956255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7562850" cy="1274708"/>
          </a:xfrm>
        </p:spPr>
        <p:txBody>
          <a:bodyPr numCol="2" spcCol="360000"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28881490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3708000" cy="1644040"/>
          </a:xfrm>
        </p:spPr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71EB19E3-029A-42B2-EB1A-69099B93EAC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75944" y="1492250"/>
            <a:ext cx="3708000" cy="3059113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2036680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4533D0-2D77-B5FB-FD73-BDDB403B61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6" name="Espace réservé du texte 11">
            <a:extLst>
              <a:ext uri="{FF2B5EF4-FFF2-40B4-BE49-F238E27FC236}">
                <a16:creationId xmlns:a16="http://schemas.microsoft.com/office/drawing/2014/main" id="{BD4E62F6-575A-068A-048D-50F26E2EB5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F8B06798-28E0-3747-F4F3-F76B3EE77B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5038" y="883671"/>
            <a:ext cx="7562850" cy="2769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du tableau 8">
            <a:extLst>
              <a:ext uri="{FF2B5EF4-FFF2-40B4-BE49-F238E27FC236}">
                <a16:creationId xmlns:a16="http://schemas.microsoft.com/office/drawing/2014/main" id="{1CEC6816-BABD-A364-D47E-F99EF10F05E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935037" y="1384299"/>
            <a:ext cx="7020000" cy="2592000"/>
          </a:xfrm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15088639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3708000" cy="553998"/>
          </a:xfrm>
        </p:spPr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8" name="Espace réservé du graphique 7">
            <a:extLst>
              <a:ext uri="{FF2B5EF4-FFF2-40B4-BE49-F238E27FC236}">
                <a16:creationId xmlns:a16="http://schemas.microsoft.com/office/drawing/2014/main" id="{D6CAFF7C-B731-0E2A-C63F-0FCEC2AFD620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934638" y="2031363"/>
            <a:ext cx="3706812" cy="2520000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 graphique</a:t>
            </a:r>
          </a:p>
        </p:txBody>
      </p:sp>
      <p:sp>
        <p:nvSpPr>
          <p:cNvPr id="9" name="Espace réservé du graphique 7">
            <a:extLst>
              <a:ext uri="{FF2B5EF4-FFF2-40B4-BE49-F238E27FC236}">
                <a16:creationId xmlns:a16="http://schemas.microsoft.com/office/drawing/2014/main" id="{9BB51560-29F9-AF24-8E9B-CFCED98F6EB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037288" y="1499803"/>
            <a:ext cx="3706812" cy="3051559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5607519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8E0BE3C1-77D8-9718-0B30-ADF3771D5E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778166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7562850" cy="1274708"/>
          </a:xfrm>
        </p:spPr>
        <p:txBody>
          <a:bodyPr numCol="2" spcCol="360000"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289546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3708000" cy="1644040"/>
          </a:xfrm>
        </p:spPr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71EB19E3-029A-42B2-EB1A-69099B93EAC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75944" y="1492250"/>
            <a:ext cx="3708000" cy="3059113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003719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4533D0-2D77-B5FB-FD73-BDDB403B61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6" name="Espace réservé du texte 11">
            <a:extLst>
              <a:ext uri="{FF2B5EF4-FFF2-40B4-BE49-F238E27FC236}">
                <a16:creationId xmlns:a16="http://schemas.microsoft.com/office/drawing/2014/main" id="{BD4E62F6-575A-068A-048D-50F26E2EB5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F8B06798-28E0-3747-F4F3-F76B3EE77B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5038" y="883671"/>
            <a:ext cx="7562850" cy="2769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du tableau 8">
            <a:extLst>
              <a:ext uri="{FF2B5EF4-FFF2-40B4-BE49-F238E27FC236}">
                <a16:creationId xmlns:a16="http://schemas.microsoft.com/office/drawing/2014/main" id="{1CEC6816-BABD-A364-D47E-F99EF10F05E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935037" y="1384299"/>
            <a:ext cx="7020000" cy="2592000"/>
          </a:xfrm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2603009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AF956EF-B533-C2A5-DA2A-D084FE4290A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450" y="1492250"/>
            <a:ext cx="3708000" cy="553998"/>
          </a:xfrm>
        </p:spPr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C73F5E-2E3F-12A0-0940-73BEE33BA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  <p:sp>
        <p:nvSpPr>
          <p:cNvPr id="8" name="Espace réservé du graphique 7">
            <a:extLst>
              <a:ext uri="{FF2B5EF4-FFF2-40B4-BE49-F238E27FC236}">
                <a16:creationId xmlns:a16="http://schemas.microsoft.com/office/drawing/2014/main" id="{D6CAFF7C-B731-0E2A-C63F-0FCEC2AFD620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934638" y="2031363"/>
            <a:ext cx="3706812" cy="2520000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 graphique</a:t>
            </a:r>
          </a:p>
        </p:txBody>
      </p:sp>
      <p:sp>
        <p:nvSpPr>
          <p:cNvPr id="9" name="Espace réservé du graphique 7">
            <a:extLst>
              <a:ext uri="{FF2B5EF4-FFF2-40B4-BE49-F238E27FC236}">
                <a16:creationId xmlns:a16="http://schemas.microsoft.com/office/drawing/2014/main" id="{9BB51560-29F9-AF24-8E9B-CFCED98F6EB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037288" y="1499803"/>
            <a:ext cx="3706812" cy="3051559"/>
          </a:xfrm>
          <a:solidFill>
            <a:schemeClr val="bg2"/>
          </a:solidFill>
        </p:spPr>
        <p:txBody>
          <a:bodyPr anchor="ctr">
            <a:noAutofit/>
          </a:bodyPr>
          <a:lstStyle>
            <a:lvl1pPr algn="ctr"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4099998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8E0BE3C1-77D8-9718-0B30-ADF3771D5E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1829695" cy="343522"/>
          </a:xfrm>
          <a:solidFill>
            <a:schemeClr val="tx2"/>
          </a:solidFill>
        </p:spPr>
        <p:txBody>
          <a:bodyPr wrap="none" lIns="144000" tIns="54000" rIns="144000" bIns="57600" anchor="ctr" anchorCtr="0"/>
          <a:lstStyle>
            <a:lvl1pPr algn="l">
              <a:buFontTx/>
              <a:buNone/>
              <a:defRPr sz="1500" b="1">
                <a:solidFill>
                  <a:schemeClr val="bg1"/>
                </a:solidFill>
              </a:defRPr>
            </a:lvl1pPr>
            <a:lvl2pPr>
              <a:buFontTx/>
              <a:buNone/>
              <a:defRPr sz="1200" b="0">
                <a:solidFill>
                  <a:schemeClr val="tx1"/>
                </a:solidFill>
              </a:defRPr>
            </a:lvl2pPr>
            <a:lvl3pPr marL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Surtitre facultatif</a:t>
            </a:r>
          </a:p>
        </p:txBody>
      </p:sp>
    </p:spTree>
    <p:extLst>
      <p:ext uri="{BB962C8B-B14F-4D97-AF65-F5344CB8AC3E}">
        <p14:creationId xmlns:p14="http://schemas.microsoft.com/office/powerpoint/2010/main" val="4199542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4CA78E3-2E5D-CE16-BBBC-7EB01FDDCC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639" y="375506"/>
            <a:ext cx="8434722" cy="43316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95836" y="1729720"/>
            <a:ext cx="5400000" cy="384721"/>
          </a:xfrm>
        </p:spPr>
        <p:txBody>
          <a:bodyPr anchor="b"/>
          <a:lstStyle>
            <a:lvl1pPr>
              <a:defRPr sz="250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553998"/>
          </a:xfrm>
        </p:spPr>
        <p:txBody>
          <a:bodyPr/>
          <a:lstStyle>
            <a:lvl1pPr marL="252000" indent="-252000">
              <a:spcBef>
                <a:spcPts val="500"/>
              </a:spcBef>
              <a:buFont typeface="+mj-lt"/>
              <a:buAutoNum type="arabicPeriod"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3AC3A8C-4813-CA2B-5326-02B3E4CCBE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23728" r="42066" b="25385"/>
          <a:stretch/>
        </p:blipFill>
        <p:spPr>
          <a:xfrm>
            <a:off x="319517" y="4763344"/>
            <a:ext cx="792088" cy="256678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4D3508D-8535-C0C4-DF98-1B2D631F6E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3930155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10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3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3.xml"/><Relationship Id="rId9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33773" y="485876"/>
            <a:ext cx="7200000" cy="384721"/>
          </a:xfrm>
          <a:prstGeom prst="rect">
            <a:avLst/>
          </a:prstGeom>
        </p:spPr>
        <p:txBody>
          <a:bodyPr vert="horz" wrap="square" lIns="36000" tIns="0" rIns="36000" bIns="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35038" y="1505565"/>
            <a:ext cx="7560000" cy="1367041"/>
          </a:xfrm>
          <a:prstGeom prst="rect">
            <a:avLst/>
          </a:prstGeom>
        </p:spPr>
        <p:txBody>
          <a:bodyPr vert="horz" wrap="square" lIns="36000" tIns="0" rIns="36000" bIns="0" rtlCol="0">
            <a:sp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683275" y="4887946"/>
            <a:ext cx="5040000" cy="123111"/>
          </a:xfrm>
          <a:prstGeom prst="rect">
            <a:avLst/>
          </a:prstGeom>
        </p:spPr>
        <p:txBody>
          <a:bodyPr vert="horz" lIns="36000" tIns="0" rIns="36000" bIns="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800" cap="all" baseline="0">
                <a:solidFill>
                  <a:schemeClr val="accent1"/>
                </a:solidFill>
              </a:defRPr>
            </a:lvl1pPr>
          </a:lstStyle>
          <a:p>
            <a:r>
              <a:rPr lang="fr-FR"/>
              <a:t>CT SMR - 12 février 2025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4007CC1-03D6-D1C1-41D5-F7281DB5A1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23728" r="42066" b="25385"/>
          <a:stretch/>
        </p:blipFill>
        <p:spPr>
          <a:xfrm>
            <a:off x="319517" y="4763344"/>
            <a:ext cx="792088" cy="25667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FFEC77B-E3D8-DB00-61A3-6125FF5126A4}"/>
              </a:ext>
            </a:extLst>
          </p:cNvPr>
          <p:cNvSpPr txBox="1"/>
          <p:nvPr userDrawn="1"/>
        </p:nvSpPr>
        <p:spPr>
          <a:xfrm>
            <a:off x="8601031" y="4887946"/>
            <a:ext cx="255445" cy="123111"/>
          </a:xfrm>
          <a:prstGeom prst="rect">
            <a:avLst/>
          </a:prstGeom>
          <a:noFill/>
        </p:spPr>
        <p:txBody>
          <a:bodyPr wrap="none" lIns="36000" tIns="0" rIns="36000" bIns="0" rtlCol="0" anchor="ctr">
            <a:spAutoFit/>
          </a:bodyPr>
          <a:lstStyle/>
          <a:p>
            <a:pPr algn="r"/>
            <a:fld id="{217291F9-336E-420B-868A-5B1847BD1A16}" type="slidenum">
              <a:rPr lang="fr-FR" sz="800" b="1" smtClean="0">
                <a:solidFill>
                  <a:schemeClr val="accent1"/>
                </a:solidFill>
              </a:rPr>
              <a:pPr algn="r"/>
              <a:t>‹N°›</a:t>
            </a:fld>
            <a:endParaRPr lang="fr-FR" sz="800" b="1" err="1">
              <a:solidFill>
                <a:schemeClr val="accent1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19BC0D5-1798-2761-40A7-2034FE5A8C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4894" y="1165"/>
            <a:ext cx="809106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6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5" r:id="rId5"/>
    <p:sldLayoutId id="2147483653" r:id="rId6"/>
    <p:sldLayoutId id="2147483656" r:id="rId7"/>
    <p:sldLayoutId id="2147483652" r:id="rId8"/>
  </p:sldLayoutIdLst>
  <p:hf sldNum="0" hdr="0" dt="0"/>
  <p:txStyles>
    <p:titleStyle>
      <a:lvl1pPr marL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25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400"/>
        </a:spcBef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0" algn="l" defTabSz="685800" rtl="0" eaLnBrk="1" latinLnBrk="0" hangingPunct="1">
        <a:lnSpc>
          <a:spcPct val="100000"/>
        </a:lnSpc>
        <a:spcBef>
          <a:spcPts val="600"/>
        </a:spcBef>
        <a:buFontTx/>
        <a:buNone/>
        <a:defRPr sz="1200" b="1" kern="1200">
          <a:solidFill>
            <a:schemeClr val="accent1"/>
          </a:solidFill>
          <a:latin typeface="+mn-lt"/>
          <a:ea typeface="+mn-ea"/>
          <a:cs typeface="+mn-cs"/>
        </a:defRPr>
      </a:lvl3pPr>
      <a:lvl4pPr marL="144000" indent="-144000" algn="l" defTabSz="6858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Font typeface="Symbol" panose="05050102010706020507" pitchFamily="18" charset="2"/>
        <a:buChar char="·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540000" indent="-144000" algn="l" defTabSz="685800" rtl="0" eaLnBrk="1" latinLnBrk="0" hangingPunct="1">
        <a:lnSpc>
          <a:spcPct val="100000"/>
        </a:lnSpc>
        <a:spcBef>
          <a:spcPts val="0"/>
        </a:spcBef>
        <a:buFont typeface="Montserrat Medium" panose="00000600000000000000" pitchFamily="2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08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2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89" userDrawn="1">
          <p15:clr>
            <a:srgbClr val="F26B43"/>
          </p15:clr>
        </p15:guide>
        <p15:guide id="3" pos="5352" userDrawn="1">
          <p15:clr>
            <a:srgbClr val="F26B43"/>
          </p15:clr>
        </p15:guide>
        <p15:guide id="4" orient="horz" pos="305" userDrawn="1">
          <p15:clr>
            <a:srgbClr val="F26B43"/>
          </p15:clr>
        </p15:guide>
        <p15:guide id="5" orient="horz" pos="940" userDrawn="1">
          <p15:clr>
            <a:srgbClr val="F26B43"/>
          </p15:clr>
        </p15:guide>
        <p15:guide id="6" orient="horz" pos="286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52CDB63-A559-C03E-474D-B8E867E114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9057" y="0"/>
            <a:ext cx="804943" cy="864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33773" y="485876"/>
            <a:ext cx="7200000" cy="384721"/>
          </a:xfrm>
          <a:prstGeom prst="rect">
            <a:avLst/>
          </a:prstGeom>
        </p:spPr>
        <p:txBody>
          <a:bodyPr vert="horz" wrap="square" lIns="36000" tIns="0" rIns="36000" bIns="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35038" y="1505565"/>
            <a:ext cx="7560000" cy="1367041"/>
          </a:xfrm>
          <a:prstGeom prst="rect">
            <a:avLst/>
          </a:prstGeom>
        </p:spPr>
        <p:txBody>
          <a:bodyPr vert="horz" wrap="square" lIns="36000" tIns="0" rIns="36000" bIns="0" rtlCol="0">
            <a:sp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683275" y="4887946"/>
            <a:ext cx="5040000" cy="123111"/>
          </a:xfrm>
          <a:prstGeom prst="rect">
            <a:avLst/>
          </a:prstGeom>
        </p:spPr>
        <p:txBody>
          <a:bodyPr vert="horz" lIns="36000" tIns="0" rIns="36000" bIns="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800" cap="all" baseline="0">
                <a:solidFill>
                  <a:schemeClr val="accent1"/>
                </a:solidFill>
              </a:defRPr>
            </a:lvl1pPr>
          </a:lstStyle>
          <a:p>
            <a:r>
              <a:rPr lang="fr-FR"/>
              <a:t>CT SMR - 12 février 2025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4007CC1-03D6-D1C1-41D5-F7281DB5A1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23728" r="42066" b="25385"/>
          <a:stretch/>
        </p:blipFill>
        <p:spPr>
          <a:xfrm>
            <a:off x="319517" y="4763344"/>
            <a:ext cx="792088" cy="25667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FFEC77B-E3D8-DB00-61A3-6125FF5126A4}"/>
              </a:ext>
            </a:extLst>
          </p:cNvPr>
          <p:cNvSpPr txBox="1"/>
          <p:nvPr userDrawn="1"/>
        </p:nvSpPr>
        <p:spPr>
          <a:xfrm>
            <a:off x="8601031" y="4887946"/>
            <a:ext cx="255445" cy="123111"/>
          </a:xfrm>
          <a:prstGeom prst="rect">
            <a:avLst/>
          </a:prstGeom>
          <a:noFill/>
        </p:spPr>
        <p:txBody>
          <a:bodyPr wrap="none" lIns="36000" tIns="0" rIns="36000" bIns="0" rtlCol="0" anchor="ctr">
            <a:spAutoFit/>
          </a:bodyPr>
          <a:lstStyle/>
          <a:p>
            <a:pPr algn="r"/>
            <a:fld id="{217291F9-336E-420B-868A-5B1847BD1A16}" type="slidenum">
              <a:rPr lang="fr-FR" sz="800" b="1" smtClean="0">
                <a:solidFill>
                  <a:schemeClr val="accent1"/>
                </a:solidFill>
              </a:rPr>
              <a:pPr algn="r"/>
              <a:t>‹N°›</a:t>
            </a:fld>
            <a:endParaRPr lang="fr-FR" sz="800" b="1" err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09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hf sldNum="0" hdr="0" dt="0"/>
  <p:txStyles>
    <p:titleStyle>
      <a:lvl1pPr marL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25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400"/>
        </a:spcBef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0" algn="l" defTabSz="685800" rtl="0" eaLnBrk="1" latinLnBrk="0" hangingPunct="1">
        <a:lnSpc>
          <a:spcPct val="100000"/>
        </a:lnSpc>
        <a:spcBef>
          <a:spcPts val="600"/>
        </a:spcBef>
        <a:buFontTx/>
        <a:buNone/>
        <a:defRPr sz="1200" b="1" kern="1200">
          <a:solidFill>
            <a:schemeClr val="accent1"/>
          </a:solidFill>
          <a:latin typeface="+mn-lt"/>
          <a:ea typeface="+mn-ea"/>
          <a:cs typeface="+mn-cs"/>
        </a:defRPr>
      </a:lvl3pPr>
      <a:lvl4pPr marL="144000" indent="-144000" algn="l" defTabSz="6858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Font typeface="Symbol" panose="05050102010706020507" pitchFamily="18" charset="2"/>
        <a:buChar char="·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540000" indent="-144000" algn="l" defTabSz="685800" rtl="0" eaLnBrk="1" latinLnBrk="0" hangingPunct="1">
        <a:lnSpc>
          <a:spcPct val="100000"/>
        </a:lnSpc>
        <a:spcBef>
          <a:spcPts val="0"/>
        </a:spcBef>
        <a:buFont typeface="Montserrat Medium" panose="00000600000000000000" pitchFamily="2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08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2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89" userDrawn="1">
          <p15:clr>
            <a:srgbClr val="F26B43"/>
          </p15:clr>
        </p15:guide>
        <p15:guide id="3" pos="5352" userDrawn="1">
          <p15:clr>
            <a:srgbClr val="F26B43"/>
          </p15:clr>
        </p15:guide>
        <p15:guide id="4" orient="horz" pos="305" userDrawn="1">
          <p15:clr>
            <a:srgbClr val="F26B43"/>
          </p15:clr>
        </p15:guide>
        <p15:guide id="5" orient="horz" pos="940" userDrawn="1">
          <p15:clr>
            <a:srgbClr val="F26B43"/>
          </p15:clr>
        </p15:guide>
        <p15:guide id="6" orient="horz" pos="2867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0C4683B8-3979-F66D-5356-A2FF53DB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9538" y="0"/>
            <a:ext cx="804462" cy="864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33773" y="485876"/>
            <a:ext cx="7200000" cy="384721"/>
          </a:xfrm>
          <a:prstGeom prst="rect">
            <a:avLst/>
          </a:prstGeom>
        </p:spPr>
        <p:txBody>
          <a:bodyPr vert="horz" wrap="square" lIns="36000" tIns="0" rIns="36000" bIns="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35038" y="1505565"/>
            <a:ext cx="7560000" cy="1367041"/>
          </a:xfrm>
          <a:prstGeom prst="rect">
            <a:avLst/>
          </a:prstGeom>
        </p:spPr>
        <p:txBody>
          <a:bodyPr vert="horz" wrap="square" lIns="36000" tIns="0" rIns="36000" bIns="0" rtlCol="0">
            <a:sp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683275" y="4887946"/>
            <a:ext cx="5040000" cy="123111"/>
          </a:xfrm>
          <a:prstGeom prst="rect">
            <a:avLst/>
          </a:prstGeom>
        </p:spPr>
        <p:txBody>
          <a:bodyPr vert="horz" lIns="36000" tIns="0" rIns="36000" bIns="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800" cap="all" baseline="0">
                <a:solidFill>
                  <a:schemeClr val="accent1"/>
                </a:solidFill>
              </a:defRPr>
            </a:lvl1pPr>
          </a:lstStyle>
          <a:p>
            <a:r>
              <a:rPr lang="fr-FR"/>
              <a:t>CT SMR - 12 février 2025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4007CC1-03D6-D1C1-41D5-F7281DB5A1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23728" r="42066" b="25385"/>
          <a:stretch/>
        </p:blipFill>
        <p:spPr>
          <a:xfrm>
            <a:off x="319517" y="4763344"/>
            <a:ext cx="792088" cy="25667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FFEC77B-E3D8-DB00-61A3-6125FF5126A4}"/>
              </a:ext>
            </a:extLst>
          </p:cNvPr>
          <p:cNvSpPr txBox="1"/>
          <p:nvPr userDrawn="1"/>
        </p:nvSpPr>
        <p:spPr>
          <a:xfrm>
            <a:off x="8601031" y="4887946"/>
            <a:ext cx="255445" cy="123111"/>
          </a:xfrm>
          <a:prstGeom prst="rect">
            <a:avLst/>
          </a:prstGeom>
          <a:noFill/>
        </p:spPr>
        <p:txBody>
          <a:bodyPr wrap="none" lIns="36000" tIns="0" rIns="36000" bIns="0" rtlCol="0" anchor="ctr">
            <a:spAutoFit/>
          </a:bodyPr>
          <a:lstStyle/>
          <a:p>
            <a:pPr algn="r"/>
            <a:fld id="{217291F9-336E-420B-868A-5B1847BD1A16}" type="slidenum">
              <a:rPr lang="fr-FR" sz="800" b="1" smtClean="0">
                <a:solidFill>
                  <a:schemeClr val="accent1"/>
                </a:solidFill>
              </a:rPr>
              <a:pPr algn="r"/>
              <a:t>‹N°›</a:t>
            </a:fld>
            <a:endParaRPr lang="fr-FR" sz="800" b="1" err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56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</p:sldLayoutIdLst>
  <p:hf sldNum="0" hdr="0" dt="0"/>
  <p:txStyles>
    <p:titleStyle>
      <a:lvl1pPr marL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25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400"/>
        </a:spcBef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0" algn="l" defTabSz="685800" rtl="0" eaLnBrk="1" latinLnBrk="0" hangingPunct="1">
        <a:lnSpc>
          <a:spcPct val="100000"/>
        </a:lnSpc>
        <a:spcBef>
          <a:spcPts val="600"/>
        </a:spcBef>
        <a:buFontTx/>
        <a:buNone/>
        <a:defRPr sz="1200" b="1" kern="1200">
          <a:solidFill>
            <a:schemeClr val="accent1"/>
          </a:solidFill>
          <a:latin typeface="+mn-lt"/>
          <a:ea typeface="+mn-ea"/>
          <a:cs typeface="+mn-cs"/>
        </a:defRPr>
      </a:lvl3pPr>
      <a:lvl4pPr marL="144000" indent="-144000" algn="l" defTabSz="6858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Font typeface="Symbol" panose="05050102010706020507" pitchFamily="18" charset="2"/>
        <a:buChar char="·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540000" indent="-144000" algn="l" defTabSz="685800" rtl="0" eaLnBrk="1" latinLnBrk="0" hangingPunct="1">
        <a:lnSpc>
          <a:spcPct val="100000"/>
        </a:lnSpc>
        <a:spcBef>
          <a:spcPts val="0"/>
        </a:spcBef>
        <a:buFont typeface="Montserrat Medium" panose="00000600000000000000" pitchFamily="2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08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2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89" userDrawn="1">
          <p15:clr>
            <a:srgbClr val="F26B43"/>
          </p15:clr>
        </p15:guide>
        <p15:guide id="3" pos="5352" userDrawn="1">
          <p15:clr>
            <a:srgbClr val="F26B43"/>
          </p15:clr>
        </p15:guide>
        <p15:guide id="4" orient="horz" pos="305" userDrawn="1">
          <p15:clr>
            <a:srgbClr val="F26B43"/>
          </p15:clr>
        </p15:guide>
        <p15:guide id="5" orient="horz" pos="940" userDrawn="1">
          <p15:clr>
            <a:srgbClr val="F26B43"/>
          </p15:clr>
        </p15:guide>
        <p15:guide id="6" orient="horz" pos="2867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5F186B8-9346-AF77-42AF-EDDCB22995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8040" y="0"/>
            <a:ext cx="805960" cy="864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33773" y="485876"/>
            <a:ext cx="7200000" cy="384721"/>
          </a:xfrm>
          <a:prstGeom prst="rect">
            <a:avLst/>
          </a:prstGeom>
        </p:spPr>
        <p:txBody>
          <a:bodyPr vert="horz" wrap="square" lIns="36000" tIns="0" rIns="36000" bIns="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35038" y="1505565"/>
            <a:ext cx="7560000" cy="1367041"/>
          </a:xfrm>
          <a:prstGeom prst="rect">
            <a:avLst/>
          </a:prstGeom>
        </p:spPr>
        <p:txBody>
          <a:bodyPr vert="horz" wrap="square" lIns="36000" tIns="0" rIns="36000" bIns="0" rtlCol="0">
            <a:sp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683275" y="4887946"/>
            <a:ext cx="5040000" cy="123111"/>
          </a:xfrm>
          <a:prstGeom prst="rect">
            <a:avLst/>
          </a:prstGeom>
        </p:spPr>
        <p:txBody>
          <a:bodyPr vert="horz" lIns="36000" tIns="0" rIns="36000" bIns="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800" cap="all" baseline="0">
                <a:solidFill>
                  <a:schemeClr val="accent1"/>
                </a:solidFill>
              </a:defRPr>
            </a:lvl1pPr>
          </a:lstStyle>
          <a:p>
            <a:r>
              <a:rPr lang="fr-FR"/>
              <a:t>CT SMR - 12 février 2025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4007CC1-03D6-D1C1-41D5-F7281DB5A1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23728" r="42066" b="25385"/>
          <a:stretch/>
        </p:blipFill>
        <p:spPr>
          <a:xfrm>
            <a:off x="319517" y="4763344"/>
            <a:ext cx="792088" cy="25667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FFEC77B-E3D8-DB00-61A3-6125FF5126A4}"/>
              </a:ext>
            </a:extLst>
          </p:cNvPr>
          <p:cNvSpPr txBox="1"/>
          <p:nvPr userDrawn="1"/>
        </p:nvSpPr>
        <p:spPr>
          <a:xfrm>
            <a:off x="8601031" y="4887946"/>
            <a:ext cx="255445" cy="123111"/>
          </a:xfrm>
          <a:prstGeom prst="rect">
            <a:avLst/>
          </a:prstGeom>
          <a:noFill/>
        </p:spPr>
        <p:txBody>
          <a:bodyPr wrap="none" lIns="36000" tIns="0" rIns="36000" bIns="0" rtlCol="0" anchor="ctr">
            <a:spAutoFit/>
          </a:bodyPr>
          <a:lstStyle/>
          <a:p>
            <a:pPr algn="r"/>
            <a:fld id="{217291F9-336E-420B-868A-5B1847BD1A16}" type="slidenum">
              <a:rPr lang="fr-FR" sz="800" b="1" smtClean="0">
                <a:solidFill>
                  <a:schemeClr val="accent1"/>
                </a:solidFill>
              </a:rPr>
              <a:pPr algn="r"/>
              <a:t>‹N°›</a:t>
            </a:fld>
            <a:endParaRPr lang="fr-FR" sz="800" b="1" err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74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</p:sldLayoutIdLst>
  <p:hf sldNum="0" hdr="0" dt="0"/>
  <p:txStyles>
    <p:titleStyle>
      <a:lvl1pPr marL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25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400"/>
        </a:spcBef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0" algn="l" defTabSz="685800" rtl="0" eaLnBrk="1" latinLnBrk="0" hangingPunct="1">
        <a:lnSpc>
          <a:spcPct val="100000"/>
        </a:lnSpc>
        <a:spcBef>
          <a:spcPts val="600"/>
        </a:spcBef>
        <a:buFontTx/>
        <a:buNone/>
        <a:defRPr sz="1200" b="1" kern="1200">
          <a:solidFill>
            <a:schemeClr val="accent1"/>
          </a:solidFill>
          <a:latin typeface="+mn-lt"/>
          <a:ea typeface="+mn-ea"/>
          <a:cs typeface="+mn-cs"/>
        </a:defRPr>
      </a:lvl3pPr>
      <a:lvl4pPr marL="144000" indent="-144000" algn="l" defTabSz="6858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Font typeface="Symbol" panose="05050102010706020507" pitchFamily="18" charset="2"/>
        <a:buChar char="·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540000" indent="-144000" algn="l" defTabSz="685800" rtl="0" eaLnBrk="1" latinLnBrk="0" hangingPunct="1">
        <a:lnSpc>
          <a:spcPct val="100000"/>
        </a:lnSpc>
        <a:spcBef>
          <a:spcPts val="0"/>
        </a:spcBef>
        <a:buFont typeface="Montserrat Medium" panose="00000600000000000000" pitchFamily="2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08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2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89" userDrawn="1">
          <p15:clr>
            <a:srgbClr val="F26B43"/>
          </p15:clr>
        </p15:guide>
        <p15:guide id="3" pos="5352" userDrawn="1">
          <p15:clr>
            <a:srgbClr val="F26B43"/>
          </p15:clr>
        </p15:guide>
        <p15:guide id="4" orient="horz" pos="305" userDrawn="1">
          <p15:clr>
            <a:srgbClr val="F26B43"/>
          </p15:clr>
        </p15:guide>
        <p15:guide id="5" orient="horz" pos="940" userDrawn="1">
          <p15:clr>
            <a:srgbClr val="F26B43"/>
          </p15:clr>
        </p15:guide>
        <p15:guide id="6" orient="horz" pos="2867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33773" y="485876"/>
            <a:ext cx="7200000" cy="384721"/>
          </a:xfrm>
          <a:prstGeom prst="rect">
            <a:avLst/>
          </a:prstGeom>
        </p:spPr>
        <p:txBody>
          <a:bodyPr vert="horz" wrap="square" lIns="36000" tIns="0" rIns="36000" bIns="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35038" y="1505565"/>
            <a:ext cx="7560000" cy="1367041"/>
          </a:xfrm>
          <a:prstGeom prst="rect">
            <a:avLst/>
          </a:prstGeom>
        </p:spPr>
        <p:txBody>
          <a:bodyPr vert="horz" wrap="square" lIns="36000" tIns="0" rIns="36000" bIns="0" rtlCol="0">
            <a:sp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683275" y="4887946"/>
            <a:ext cx="5040000" cy="123111"/>
          </a:xfrm>
          <a:prstGeom prst="rect">
            <a:avLst/>
          </a:prstGeom>
        </p:spPr>
        <p:txBody>
          <a:bodyPr vert="horz" lIns="36000" tIns="0" rIns="36000" bIns="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800" cap="all" baseline="0">
                <a:solidFill>
                  <a:schemeClr val="accent1"/>
                </a:solidFill>
              </a:defRPr>
            </a:lvl1pPr>
          </a:lstStyle>
          <a:p>
            <a:r>
              <a:rPr lang="fr-FR"/>
              <a:t>CT SMR - 12 février 2025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4007CC1-03D6-D1C1-41D5-F7281DB5A1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23728" r="42066" b="25385"/>
          <a:stretch/>
        </p:blipFill>
        <p:spPr>
          <a:xfrm>
            <a:off x="319517" y="4763344"/>
            <a:ext cx="792088" cy="25667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FFEC77B-E3D8-DB00-61A3-6125FF5126A4}"/>
              </a:ext>
            </a:extLst>
          </p:cNvPr>
          <p:cNvSpPr txBox="1"/>
          <p:nvPr userDrawn="1"/>
        </p:nvSpPr>
        <p:spPr>
          <a:xfrm>
            <a:off x="8601031" y="4887946"/>
            <a:ext cx="255445" cy="123111"/>
          </a:xfrm>
          <a:prstGeom prst="rect">
            <a:avLst/>
          </a:prstGeom>
          <a:noFill/>
        </p:spPr>
        <p:txBody>
          <a:bodyPr wrap="none" lIns="36000" tIns="0" rIns="36000" bIns="0" rtlCol="0" anchor="ctr">
            <a:spAutoFit/>
          </a:bodyPr>
          <a:lstStyle/>
          <a:p>
            <a:pPr algn="r"/>
            <a:fld id="{217291F9-336E-420B-868A-5B1847BD1A16}" type="slidenum">
              <a:rPr lang="fr-FR" sz="800" b="1" smtClean="0">
                <a:solidFill>
                  <a:schemeClr val="accent1"/>
                </a:solidFill>
              </a:rPr>
              <a:pPr algn="r"/>
              <a:t>‹N°›</a:t>
            </a:fld>
            <a:endParaRPr lang="fr-FR" sz="800" b="1" err="1">
              <a:solidFill>
                <a:schemeClr val="accent1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19BC0D5-1798-2761-40A7-2034FE5A8C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4894" y="1165"/>
            <a:ext cx="809106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61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</p:sldLayoutIdLst>
  <p:hf sldNum="0" hdr="0" dt="0"/>
  <p:txStyles>
    <p:titleStyle>
      <a:lvl1pPr marL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25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400"/>
        </a:spcBef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0" algn="l" defTabSz="685800" rtl="0" eaLnBrk="1" latinLnBrk="0" hangingPunct="1">
        <a:lnSpc>
          <a:spcPct val="100000"/>
        </a:lnSpc>
        <a:spcBef>
          <a:spcPts val="600"/>
        </a:spcBef>
        <a:buFontTx/>
        <a:buNone/>
        <a:defRPr sz="1200" b="1" kern="1200">
          <a:solidFill>
            <a:schemeClr val="accent1"/>
          </a:solidFill>
          <a:latin typeface="+mn-lt"/>
          <a:ea typeface="+mn-ea"/>
          <a:cs typeface="+mn-cs"/>
        </a:defRPr>
      </a:lvl3pPr>
      <a:lvl4pPr marL="144000" indent="-144000" algn="l" defTabSz="685800" rtl="0" eaLnBrk="1" latinLnBrk="0" hangingPunct="1">
        <a:lnSpc>
          <a:spcPct val="100000"/>
        </a:lnSpc>
        <a:spcBef>
          <a:spcPts val="300"/>
        </a:spcBef>
        <a:buClr>
          <a:schemeClr val="tx2"/>
        </a:buClr>
        <a:buFont typeface="Symbol" panose="05050102010706020507" pitchFamily="18" charset="2"/>
        <a:buChar char="·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540000" indent="-144000" algn="l" defTabSz="685800" rtl="0" eaLnBrk="1" latinLnBrk="0" hangingPunct="1">
        <a:lnSpc>
          <a:spcPct val="100000"/>
        </a:lnSpc>
        <a:spcBef>
          <a:spcPts val="0"/>
        </a:spcBef>
        <a:buFont typeface="Montserrat Medium" panose="00000600000000000000" pitchFamily="2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08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2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89">
          <p15:clr>
            <a:srgbClr val="F26B43"/>
          </p15:clr>
        </p15:guide>
        <p15:guide id="3" pos="5352">
          <p15:clr>
            <a:srgbClr val="F26B43"/>
          </p15:clr>
        </p15:guide>
        <p15:guide id="4" orient="horz" pos="305">
          <p15:clr>
            <a:srgbClr val="F26B43"/>
          </p15:clr>
        </p15:guide>
        <p15:guide id="5" orient="horz" pos="940">
          <p15:clr>
            <a:srgbClr val="F26B43"/>
          </p15:clr>
        </p15:guide>
        <p15:guide id="6" orient="horz" pos="286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67844" y="1975361"/>
            <a:ext cx="5220580" cy="553998"/>
          </a:xfrm>
        </p:spPr>
        <p:txBody>
          <a:bodyPr/>
          <a:lstStyle/>
          <a:p>
            <a:r>
              <a:rPr lang="fr-FR" sz="3600" b="1" i="0" u="none" strike="noStrike" cap="all" dirty="0">
                <a:solidFill>
                  <a:srgbClr val="2B3BB2"/>
                </a:solidFill>
                <a:effectLst/>
                <a:latin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2B3BB2"/>
                </a:solidFill>
                <a:latin typeface="Arial" panose="020B0604020202020204" pitchFamily="34" charset="0"/>
              </a:rPr>
              <a:t>T </a:t>
            </a:r>
            <a:r>
              <a:rPr lang="fr-FR" sz="3600" b="1" i="0" u="none" strike="noStrike" cap="all" dirty="0">
                <a:solidFill>
                  <a:srgbClr val="2B3BB2"/>
                </a:solidFill>
                <a:effectLst/>
                <a:latin typeface="Arial" panose="020B0604020202020204" pitchFamily="34" charset="0"/>
              </a:rPr>
              <a:t>SMR</a:t>
            </a:r>
            <a:r>
              <a:rPr lang="fr-FR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167844" y="2624013"/>
            <a:ext cx="4833156" cy="307777"/>
          </a:xfrm>
        </p:spPr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A022940-022F-578D-EB24-20362D54A6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67844" y="3976500"/>
            <a:ext cx="1393469" cy="138499"/>
          </a:xfrm>
        </p:spPr>
        <p:txBody>
          <a:bodyPr/>
          <a:lstStyle/>
          <a:p>
            <a:r>
              <a:rPr lang="fr-FR" dirty="0"/>
              <a:t>12 février 2025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1B6F22B-2C2E-337E-1428-2C59C37C8B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67844" y="4416919"/>
            <a:ext cx="2844316" cy="138499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1751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C6793-3858-79CB-25D0-8FF1A3A56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ED0E26-0ABE-DFD2-8AF6-F12DE9D23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bg2"/>
                </a:solidFill>
                <a:ea typeface="+mn-lt"/>
                <a:cs typeface="+mn-lt"/>
              </a:rPr>
              <a:t>ACTIVITE D'EXPERTISE</a:t>
            </a:r>
            <a:br>
              <a:rPr lang="fr-FR" dirty="0">
                <a:solidFill>
                  <a:schemeClr val="bg2"/>
                </a:solidFill>
                <a:ea typeface="+mn-lt"/>
                <a:cs typeface="+mn-lt"/>
              </a:rPr>
            </a:b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7D3916C-A4AF-7C92-CAF0-2469952AF2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1852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FC9B6-6B8A-E9FD-4136-09C10A139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6247497-D205-8DC0-F9B9-A7526E3903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8837" y="585681"/>
            <a:ext cx="8466326" cy="3416320"/>
          </a:xfrm>
        </p:spPr>
        <p:txBody>
          <a:bodyPr/>
          <a:lstStyle/>
          <a:p>
            <a:pPr algn="just"/>
            <a:r>
              <a:rPr lang="fr-FR" dirty="0"/>
              <a:t>Contexte :</a:t>
            </a:r>
          </a:p>
          <a:p>
            <a:pPr algn="just"/>
            <a:endParaRPr lang="fr-F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b="0" u="sng" dirty="0"/>
              <a:t>2022 : </a:t>
            </a:r>
            <a:r>
              <a:rPr lang="fr-FR" b="0" dirty="0"/>
              <a:t>La notion « d’activité d’expertise » est introduite à la suite de la mise en œuvre de la réforme des autorisations d’activité des soins médicaux et de réadaptation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b="0" u="sng" dirty="0"/>
              <a:t>2023 </a:t>
            </a:r>
            <a:r>
              <a:rPr lang="fr-FR" b="0" dirty="0"/>
              <a:t>: Travaux sur le recueil du cadre</a:t>
            </a:r>
          </a:p>
          <a:p>
            <a:pPr marL="429750" lvl="3" indent="-285750" algn="just">
              <a:buFont typeface="Arial" panose="020B0604020202020204" pitchFamily="34" charset="0"/>
              <a:buChar char="•"/>
            </a:pPr>
            <a:r>
              <a:rPr lang="fr-FR" sz="1400" b="0" dirty="0"/>
              <a:t>Evolution de la variable « type d’autorisation de lits identifiés (dédiés) » en « type d’autorisation de lits (places) identifié(e)s (dédié(e)s) »</a:t>
            </a:r>
          </a:p>
          <a:p>
            <a:pPr marL="429750" lvl="3" indent="-285750" algn="just">
              <a:buFont typeface="Arial" panose="020B0604020202020204" pitchFamily="34" charset="0"/>
              <a:buChar char="•"/>
            </a:pPr>
            <a:r>
              <a:rPr lang="fr-FR" sz="1400" b="0" dirty="0"/>
              <a:t>Création de nouvelles modalités pour le recueil les activités d’expertise (adaptation de variables existantes) </a:t>
            </a:r>
          </a:p>
          <a:p>
            <a:pPr marL="825750" lvl="4" indent="-285750" algn="just">
              <a:buFont typeface="Arial" panose="020B0604020202020204" pitchFamily="34" charset="0"/>
              <a:buChar char="•"/>
            </a:pPr>
            <a:r>
              <a:rPr lang="fr-FR" sz="1600" b="1" dirty="0"/>
              <a:t>Variable « type d’unités spécifiques »</a:t>
            </a:r>
          </a:p>
          <a:p>
            <a:pPr marL="825750" lvl="4" indent="-285750" algn="just">
              <a:buFont typeface="Arial" panose="020B0604020202020204" pitchFamily="34" charset="0"/>
              <a:buChar char="•"/>
            </a:pPr>
            <a:r>
              <a:rPr lang="fr-FR" sz="1600" b="1" dirty="0"/>
              <a:t>Variable « type d’autorisation de lits (places) identifié(e)s (dédié(e)s) </a:t>
            </a:r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fr-FR" sz="1800" u="sng" dirty="0">
                <a:solidFill>
                  <a:schemeClr val="accent1"/>
                </a:solidFill>
              </a:rPr>
              <a:t>1er mars 2024 </a:t>
            </a:r>
            <a:r>
              <a:rPr lang="fr-FR" sz="1800" dirty="0">
                <a:solidFill>
                  <a:schemeClr val="accent1"/>
                </a:solidFill>
              </a:rPr>
              <a:t>: Mise en œuvre des nouvelles variables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10FC784-B7E2-0439-4583-DFAC99B37D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558514" cy="343522"/>
          </a:xfrm>
        </p:spPr>
        <p:txBody>
          <a:bodyPr/>
          <a:lstStyle/>
          <a:p>
            <a:r>
              <a:rPr lang="fr-FR"/>
              <a:t>AE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91DAD65-E341-5989-8F89-87172AF67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3287107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745C6-DB2D-5E56-5F77-9D553F16E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0BD24FB-5514-1682-A1A9-526967548F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372" y="1003818"/>
            <a:ext cx="8140145" cy="2731517"/>
          </a:xfrm>
        </p:spPr>
        <p:txBody>
          <a:bodyPr/>
          <a:lstStyle/>
          <a:p>
            <a:pPr algn="just"/>
            <a:r>
              <a:rPr lang="fr-FR" dirty="0"/>
              <a:t>Programme de travail 2025: </a:t>
            </a:r>
          </a:p>
          <a:p>
            <a:pPr algn="just"/>
            <a:endParaRPr lang="fr-F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2000" b="0" dirty="0"/>
              <a:t>Poursuite de la réflexion en vue de 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sz="1600" b="0" dirty="0"/>
          </a:p>
          <a:p>
            <a:pPr lvl="3" algn="just"/>
            <a:r>
              <a:rPr lang="fr-FR" sz="1600" b="1" dirty="0"/>
              <a:t>Décrire le codage de l'AE</a:t>
            </a:r>
            <a:r>
              <a:rPr lang="fr-FR" sz="1600" b="0" dirty="0"/>
              <a:t>, via l’analyse du codage des deux nouvelles variables  </a:t>
            </a:r>
          </a:p>
          <a:p>
            <a:pPr lvl="3" algn="just"/>
            <a:r>
              <a:rPr lang="fr-FR" sz="1600" b="1" dirty="0"/>
              <a:t>Caractériser la prise en charge "médicale" associée à l’AE </a:t>
            </a:r>
            <a:r>
              <a:rPr lang="fr-FR" sz="1600" b="0" dirty="0"/>
              <a:t>(groupe 3 des AE)</a:t>
            </a:r>
          </a:p>
          <a:p>
            <a:pPr algn="just"/>
            <a:r>
              <a:rPr lang="fr-FR" b="0" dirty="0"/>
              <a:t>	*</a:t>
            </a:r>
            <a:r>
              <a:rPr lang="fr-FR" sz="1600" b="0" dirty="0">
                <a:solidFill>
                  <a:schemeClr val="tx1"/>
                </a:solidFill>
              </a:rPr>
              <a:t>Cas particulier de l'AE "Amputés" pour lequel une caractérisation existe, mais non suffisante à l'heure actuelle (disparition de la FPP)</a:t>
            </a:r>
          </a:p>
          <a:p>
            <a:pPr lvl="3" algn="just"/>
            <a:r>
              <a:rPr lang="fr-FR" sz="1600" b="1" dirty="0"/>
              <a:t>Prendre en compte dans le recueil les nouvelles AE </a:t>
            </a:r>
            <a:r>
              <a:rPr lang="fr-FR" sz="1600" dirty="0"/>
              <a:t>: ex de l’AE « Basse vision » dont le cahier des charges est en cours de validation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EB28BA6-6984-126C-7FF1-BCCDAB8888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558514" cy="343522"/>
          </a:xfrm>
        </p:spPr>
        <p:txBody>
          <a:bodyPr/>
          <a:lstStyle/>
          <a:p>
            <a:r>
              <a:rPr lang="fr-FR"/>
              <a:t>AE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B2F3B0F-75E2-5A98-85AA-20EEC2C4B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1710515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64B88-7384-A0B6-42C1-810AB1724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847EE6-ABCA-FA3F-BF29-0FF60B6E8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92" y="1710846"/>
            <a:ext cx="5400000" cy="769441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  <a:ea typeface="+mn-lt"/>
                <a:cs typeface="+mn-lt"/>
              </a:rPr>
              <a:t>PTS/PIE</a:t>
            </a:r>
            <a:br>
              <a:rPr lang="fr-FR" dirty="0">
                <a:solidFill>
                  <a:schemeClr val="bg2"/>
                </a:solidFill>
                <a:ea typeface="+mn-lt"/>
                <a:cs typeface="+mn-lt"/>
              </a:rPr>
            </a:b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AF19B0-9254-7B2D-796B-D069A1C13E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276999"/>
          </a:xfrm>
        </p:spPr>
        <p:txBody>
          <a:bodyPr vert="horz" wrap="square" lIns="36000" tIns="0" rIns="36000" bIns="0" rtlCol="0" anchor="t">
            <a:spAutoFit/>
          </a:bodyPr>
          <a:lstStyle/>
          <a:p>
            <a:pPr marL="285750" indent="-285750">
              <a:buFont typeface="Arial"/>
              <a:buChar char="•"/>
            </a:pPr>
            <a:endParaRPr lang="fr-FR" dirty="0">
              <a:solidFill>
                <a:schemeClr val="accent3"/>
              </a:solidFill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2557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826C-EF76-B96F-93AF-433FD3A3F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141A4AF-B4C9-0EEB-3124-EF280C0109BA}"/>
              </a:ext>
            </a:extLst>
          </p:cNvPr>
          <p:cNvSpPr/>
          <p:nvPr/>
        </p:nvSpPr>
        <p:spPr>
          <a:xfrm>
            <a:off x="2709369" y="1331279"/>
            <a:ext cx="720080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2F5D24D7-6815-1733-2A0F-3356B0D986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" y="-7693"/>
            <a:ext cx="1167656" cy="358911"/>
          </a:xfrm>
        </p:spPr>
        <p:txBody>
          <a:bodyPr/>
          <a:lstStyle/>
          <a:p>
            <a:r>
              <a:rPr lang="fr-FR" sz="1600"/>
              <a:t>Contexte</a:t>
            </a:r>
            <a:endParaRPr lang="fr-FR"/>
          </a:p>
        </p:txBody>
      </p:sp>
      <p:sp>
        <p:nvSpPr>
          <p:cNvPr id="6" name="Triangle rectangle 5">
            <a:extLst>
              <a:ext uri="{FF2B5EF4-FFF2-40B4-BE49-F238E27FC236}">
                <a16:creationId xmlns:a16="http://schemas.microsoft.com/office/drawing/2014/main" id="{D6E284ED-CDF2-4A9C-61F0-C03EECED5686}"/>
              </a:ext>
            </a:extLst>
          </p:cNvPr>
          <p:cNvSpPr/>
          <p:nvPr/>
        </p:nvSpPr>
        <p:spPr>
          <a:xfrm>
            <a:off x="2682862" y="1177823"/>
            <a:ext cx="360040" cy="144016"/>
          </a:xfrm>
          <a:prstGeom prst="rtTriangle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rectangle 6">
            <a:extLst>
              <a:ext uri="{FF2B5EF4-FFF2-40B4-BE49-F238E27FC236}">
                <a16:creationId xmlns:a16="http://schemas.microsoft.com/office/drawing/2014/main" id="{2F3A68C6-AE48-3C86-D341-EBEA77025773}"/>
              </a:ext>
            </a:extLst>
          </p:cNvPr>
          <p:cNvSpPr/>
          <p:nvPr/>
        </p:nvSpPr>
        <p:spPr>
          <a:xfrm>
            <a:off x="3077388" y="1043247"/>
            <a:ext cx="352061" cy="288032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Graphique 30">
            <a:extLst>
              <a:ext uri="{FF2B5EF4-FFF2-40B4-BE49-F238E27FC236}">
                <a16:creationId xmlns:a16="http://schemas.microsoft.com/office/drawing/2014/main" id="{4734F331-18C5-697A-E8BD-6F54597A07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23680" y="1365737"/>
            <a:ext cx="280256" cy="242888"/>
          </a:xfrm>
          <a:prstGeom prst="rect">
            <a:avLst/>
          </a:prstGeom>
          <a:solidFill>
            <a:srgbClr val="00B0F0"/>
          </a:solidFill>
        </p:spPr>
      </p:pic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D121A95B-23E1-7B4A-D167-A161DCE3118F}"/>
              </a:ext>
            </a:extLst>
          </p:cNvPr>
          <p:cNvGraphicFramePr>
            <a:graphicFrameLocks noGrp="1"/>
          </p:cNvGraphicFramePr>
          <p:nvPr/>
        </p:nvGraphicFramePr>
        <p:xfrm>
          <a:off x="2740652" y="1457411"/>
          <a:ext cx="213464" cy="434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464">
                  <a:extLst>
                    <a:ext uri="{9D8B030D-6E8A-4147-A177-3AD203B41FA5}">
                      <a16:colId xmlns:a16="http://schemas.microsoft.com/office/drawing/2014/main" val="1257098958"/>
                    </a:ext>
                  </a:extLst>
                </a:gridCol>
              </a:tblGrid>
              <a:tr h="43477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2074219"/>
                  </a:ext>
                </a:extLst>
              </a:tr>
            </a:tbl>
          </a:graphicData>
        </a:graphic>
      </p:graphicFrame>
      <p:pic>
        <p:nvPicPr>
          <p:cNvPr id="10" name="Graphique 87">
            <a:extLst>
              <a:ext uri="{FF2B5EF4-FFF2-40B4-BE49-F238E27FC236}">
                <a16:creationId xmlns:a16="http://schemas.microsoft.com/office/drawing/2014/main" id="{B8BA9F86-3A40-21B7-BB97-0162609945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61890" y="1639658"/>
            <a:ext cx="295330" cy="24850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A14C574-6E61-FCEA-5115-6F28C2BC1FA0}"/>
              </a:ext>
            </a:extLst>
          </p:cNvPr>
          <p:cNvSpPr/>
          <p:nvPr/>
        </p:nvSpPr>
        <p:spPr>
          <a:xfrm>
            <a:off x="1737511" y="2688567"/>
            <a:ext cx="720080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3549231F-0A32-92A7-0F04-5378A45BF3F3}"/>
              </a:ext>
            </a:extLst>
          </p:cNvPr>
          <p:cNvSpPr/>
          <p:nvPr/>
        </p:nvSpPr>
        <p:spPr>
          <a:xfrm>
            <a:off x="1711004" y="2535111"/>
            <a:ext cx="360040" cy="144016"/>
          </a:xfrm>
          <a:prstGeom prst="rtTriangle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riangle rectangle 13">
            <a:extLst>
              <a:ext uri="{FF2B5EF4-FFF2-40B4-BE49-F238E27FC236}">
                <a16:creationId xmlns:a16="http://schemas.microsoft.com/office/drawing/2014/main" id="{946231F8-6B39-8DCF-71E6-C25D3E5746BF}"/>
              </a:ext>
            </a:extLst>
          </p:cNvPr>
          <p:cNvSpPr/>
          <p:nvPr/>
        </p:nvSpPr>
        <p:spPr>
          <a:xfrm>
            <a:off x="2105530" y="2400535"/>
            <a:ext cx="352061" cy="288032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Graphique 30">
            <a:extLst>
              <a:ext uri="{FF2B5EF4-FFF2-40B4-BE49-F238E27FC236}">
                <a16:creationId xmlns:a16="http://schemas.microsoft.com/office/drawing/2014/main" id="{987E60AF-76C0-D70F-6C94-ED460480AC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51822" y="2723025"/>
            <a:ext cx="280256" cy="242888"/>
          </a:xfrm>
          <a:prstGeom prst="rect">
            <a:avLst/>
          </a:prstGeom>
          <a:solidFill>
            <a:srgbClr val="00B0F0"/>
          </a:solidFill>
        </p:spPr>
      </p:pic>
      <p:graphicFrame>
        <p:nvGraphicFramePr>
          <p:cNvPr id="16" name="Tableau 15">
            <a:extLst>
              <a:ext uri="{FF2B5EF4-FFF2-40B4-BE49-F238E27FC236}">
                <a16:creationId xmlns:a16="http://schemas.microsoft.com/office/drawing/2014/main" id="{6213E73B-7DE8-A42A-2CBE-1A5DB0A01EC3}"/>
              </a:ext>
            </a:extLst>
          </p:cNvPr>
          <p:cNvGraphicFramePr>
            <a:graphicFrameLocks noGrp="1"/>
          </p:cNvGraphicFramePr>
          <p:nvPr/>
        </p:nvGraphicFramePr>
        <p:xfrm>
          <a:off x="1768794" y="2814699"/>
          <a:ext cx="213464" cy="434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464">
                  <a:extLst>
                    <a:ext uri="{9D8B030D-6E8A-4147-A177-3AD203B41FA5}">
                      <a16:colId xmlns:a16="http://schemas.microsoft.com/office/drawing/2014/main" val="1257098958"/>
                    </a:ext>
                  </a:extLst>
                </a:gridCol>
              </a:tblGrid>
              <a:tr h="43477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2074219"/>
                  </a:ext>
                </a:extLst>
              </a:tr>
            </a:tbl>
          </a:graphicData>
        </a:graphic>
      </p:graphicFrame>
      <p:pic>
        <p:nvPicPr>
          <p:cNvPr id="17" name="Graphique 87">
            <a:extLst>
              <a:ext uri="{FF2B5EF4-FFF2-40B4-BE49-F238E27FC236}">
                <a16:creationId xmlns:a16="http://schemas.microsoft.com/office/drawing/2014/main" id="{796F4647-005D-EBBF-715B-9BFCDDA764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90032" y="2996946"/>
            <a:ext cx="295330" cy="24850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4AE71B0F-DA56-8507-98EC-971112E349B9}"/>
              </a:ext>
            </a:extLst>
          </p:cNvPr>
          <p:cNvGrpSpPr/>
          <p:nvPr/>
        </p:nvGrpSpPr>
        <p:grpSpPr>
          <a:xfrm>
            <a:off x="2118061" y="2982257"/>
            <a:ext cx="239271" cy="273116"/>
            <a:chOff x="5765140" y="1776160"/>
            <a:chExt cx="288032" cy="273116"/>
          </a:xfrm>
        </p:grpSpPr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7DC77767-554B-C196-627D-1BA9AAAF93BF}"/>
                </a:ext>
              </a:extLst>
            </p:cNvPr>
            <p:cNvCxnSpPr/>
            <p:nvPr/>
          </p:nvCxnSpPr>
          <p:spPr>
            <a:xfrm>
              <a:off x="5765140" y="1776160"/>
              <a:ext cx="288032" cy="273116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A061D5AD-573F-5038-3859-58F9CA0E2168}"/>
                </a:ext>
              </a:extLst>
            </p:cNvPr>
            <p:cNvCxnSpPr/>
            <p:nvPr/>
          </p:nvCxnSpPr>
          <p:spPr>
            <a:xfrm flipV="1">
              <a:off x="5788387" y="1776160"/>
              <a:ext cx="216024" cy="273116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Image 30">
            <a:extLst>
              <a:ext uri="{FF2B5EF4-FFF2-40B4-BE49-F238E27FC236}">
                <a16:creationId xmlns:a16="http://schemas.microsoft.com/office/drawing/2014/main" id="{F4D3AF78-78B1-064E-4630-7809E0CC72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757" y="2832583"/>
            <a:ext cx="291197" cy="432048"/>
          </a:xfrm>
          <a:prstGeom prst="rect">
            <a:avLst/>
          </a:prstGeom>
        </p:spPr>
      </p:pic>
      <p:sp>
        <p:nvSpPr>
          <p:cNvPr id="3" name="Flèche droite 2">
            <a:extLst>
              <a:ext uri="{FF2B5EF4-FFF2-40B4-BE49-F238E27FC236}">
                <a16:creationId xmlns:a16="http://schemas.microsoft.com/office/drawing/2014/main" id="{E6D5279A-9E27-5BCC-2754-309F4633C1AB}"/>
              </a:ext>
            </a:extLst>
          </p:cNvPr>
          <p:cNvSpPr/>
          <p:nvPr/>
        </p:nvSpPr>
        <p:spPr>
          <a:xfrm>
            <a:off x="1575758" y="3048607"/>
            <a:ext cx="299768" cy="45719"/>
          </a:xfrm>
          <a:prstGeom prst="rightArrow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en angle 17">
            <a:extLst>
              <a:ext uri="{FF2B5EF4-FFF2-40B4-BE49-F238E27FC236}">
                <a16:creationId xmlns:a16="http://schemas.microsoft.com/office/drawing/2014/main" id="{CA3CB740-1CFD-15A5-9738-3EBAAE8CA2E3}"/>
              </a:ext>
            </a:extLst>
          </p:cNvPr>
          <p:cNvCxnSpPr>
            <a:stCxn id="12" idx="3"/>
            <a:endCxn id="5" idx="2"/>
          </p:cNvCxnSpPr>
          <p:nvPr/>
        </p:nvCxnSpPr>
        <p:spPr>
          <a:xfrm flipV="1">
            <a:off x="2457591" y="1907343"/>
            <a:ext cx="611818" cy="1069256"/>
          </a:xfrm>
          <a:prstGeom prst="bentConnector2">
            <a:avLst/>
          </a:prstGeom>
          <a:ln w="381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à coins arrondis 41">
            <a:extLst>
              <a:ext uri="{FF2B5EF4-FFF2-40B4-BE49-F238E27FC236}">
                <a16:creationId xmlns:a16="http://schemas.microsoft.com/office/drawing/2014/main" id="{20AD8F7F-EB1C-848A-06F1-6028A865F28A}"/>
              </a:ext>
            </a:extLst>
          </p:cNvPr>
          <p:cNvSpPr/>
          <p:nvPr/>
        </p:nvSpPr>
        <p:spPr>
          <a:xfrm>
            <a:off x="2638865" y="3846586"/>
            <a:ext cx="5594302" cy="576064"/>
          </a:xfrm>
          <a:prstGeom prst="roundRect">
            <a:avLst>
              <a:gd name="adj" fmla="val 18756"/>
            </a:avLst>
          </a:prstGeom>
          <a:solidFill>
            <a:schemeClr val="bg1">
              <a:alpha val="77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>
                <a:solidFill>
                  <a:schemeClr val="tx1"/>
                </a:solidFill>
              </a:rPr>
              <a:t>Comment l’ETAB </a:t>
            </a:r>
            <a:r>
              <a:rPr lang="fr-FR" sz="1200" b="1">
                <a:solidFill>
                  <a:schemeClr val="tx1"/>
                </a:solidFill>
              </a:rPr>
              <a:t>A</a:t>
            </a:r>
            <a:r>
              <a:rPr lang="fr-FR" sz="1200">
                <a:solidFill>
                  <a:schemeClr val="tx1"/>
                </a:solidFill>
              </a:rPr>
              <a:t> peut-il </a:t>
            </a:r>
            <a:r>
              <a:rPr lang="fr-FR" sz="1200" b="1">
                <a:solidFill>
                  <a:schemeClr val="tx2"/>
                </a:solidFill>
              </a:rPr>
              <a:t>décrire</a:t>
            </a:r>
            <a:r>
              <a:rPr lang="fr-FR" sz="1200">
                <a:solidFill>
                  <a:schemeClr val="tx1"/>
                </a:solidFill>
              </a:rPr>
              <a:t> qu’il a mobilisé pour son patient un PTS dont il a accès par « convention » sur ETAB </a:t>
            </a:r>
            <a:r>
              <a:rPr lang="fr-FR" sz="1200" b="1">
                <a:solidFill>
                  <a:schemeClr val="tx1"/>
                </a:solidFill>
              </a:rPr>
              <a:t>B</a:t>
            </a:r>
            <a:r>
              <a:rPr lang="fr-FR" sz="1200">
                <a:solidFill>
                  <a:schemeClr val="tx1"/>
                </a:solidFill>
              </a:rPr>
              <a:t> ?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6A7A0BE-D2BE-187B-D310-710472EB18BB}"/>
              </a:ext>
            </a:extLst>
          </p:cNvPr>
          <p:cNvSpPr/>
          <p:nvPr/>
        </p:nvSpPr>
        <p:spPr>
          <a:xfrm>
            <a:off x="1747534" y="2284796"/>
            <a:ext cx="322031" cy="288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1">
                <a:solidFill>
                  <a:schemeClr val="tx1"/>
                </a:solidFill>
              </a:rPr>
              <a:t>A</a:t>
            </a:r>
            <a:endParaRPr lang="fr-FR" b="1">
              <a:solidFill>
                <a:schemeClr val="tx1"/>
              </a:solidFill>
            </a:endParaRP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F71E53A0-5308-3976-82EC-FF1B1F06364F}"/>
              </a:ext>
            </a:extLst>
          </p:cNvPr>
          <p:cNvSpPr/>
          <p:nvPr/>
        </p:nvSpPr>
        <p:spPr>
          <a:xfrm>
            <a:off x="2740652" y="902515"/>
            <a:ext cx="316041" cy="31067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1">
                <a:solidFill>
                  <a:schemeClr val="tx1"/>
                </a:solidFill>
              </a:rPr>
              <a:t>B</a:t>
            </a:r>
            <a:endParaRPr lang="fr-FR" b="1">
              <a:solidFill>
                <a:schemeClr val="tx1"/>
              </a:solidFill>
            </a:endParaRPr>
          </a:p>
        </p:txBody>
      </p:sp>
      <p:sp>
        <p:nvSpPr>
          <p:cNvPr id="25" name="Bulle ronde 24">
            <a:extLst>
              <a:ext uri="{FF2B5EF4-FFF2-40B4-BE49-F238E27FC236}">
                <a16:creationId xmlns:a16="http://schemas.microsoft.com/office/drawing/2014/main" id="{131D1552-C66C-B918-F876-16C8CB328CBB}"/>
              </a:ext>
            </a:extLst>
          </p:cNvPr>
          <p:cNvSpPr/>
          <p:nvPr/>
        </p:nvSpPr>
        <p:spPr>
          <a:xfrm>
            <a:off x="1049022" y="579581"/>
            <a:ext cx="1498350" cy="709670"/>
          </a:xfrm>
          <a:prstGeom prst="wedgeEllipseCallout">
            <a:avLst>
              <a:gd name="adj1" fmla="val 59311"/>
              <a:gd name="adj2" fmla="val 25559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>
              <a:solidFill>
                <a:schemeClr val="tx1"/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388C981-8E60-C7A9-F6DD-EABA99B06787}"/>
              </a:ext>
            </a:extLst>
          </p:cNvPr>
          <p:cNvSpPr txBox="1"/>
          <p:nvPr/>
        </p:nvSpPr>
        <p:spPr>
          <a:xfrm>
            <a:off x="1318383" y="661691"/>
            <a:ext cx="1182272" cy="484748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fr-FR" sz="1050"/>
              <a:t>ETAB </a:t>
            </a:r>
            <a:r>
              <a:rPr lang="fr-FR" sz="1050" b="1"/>
              <a:t>B</a:t>
            </a:r>
            <a:r>
              <a:rPr lang="fr-FR" sz="1050"/>
              <a:t> </a:t>
            </a:r>
            <a:r>
              <a:rPr lang="fr-FR" sz="1050" b="1">
                <a:solidFill>
                  <a:schemeClr val="accent1"/>
                </a:solidFill>
              </a:rPr>
              <a:t>disposant sur site</a:t>
            </a:r>
            <a:r>
              <a:rPr lang="fr-FR" sz="1050">
                <a:solidFill>
                  <a:schemeClr val="accent1"/>
                </a:solidFill>
              </a:rPr>
              <a:t>, </a:t>
            </a:r>
            <a:r>
              <a:rPr lang="fr-FR" sz="1050"/>
              <a:t>de PTS.</a:t>
            </a:r>
          </a:p>
        </p:txBody>
      </p:sp>
      <p:sp>
        <p:nvSpPr>
          <p:cNvPr id="35" name="Bulle ronde 34">
            <a:extLst>
              <a:ext uri="{FF2B5EF4-FFF2-40B4-BE49-F238E27FC236}">
                <a16:creationId xmlns:a16="http://schemas.microsoft.com/office/drawing/2014/main" id="{A2174E11-312B-31B0-5790-7768CDA9C8A8}"/>
              </a:ext>
            </a:extLst>
          </p:cNvPr>
          <p:cNvSpPr/>
          <p:nvPr/>
        </p:nvSpPr>
        <p:spPr>
          <a:xfrm>
            <a:off x="324861" y="1434471"/>
            <a:ext cx="1607355" cy="776865"/>
          </a:xfrm>
          <a:prstGeom prst="wedgeEllipseCallout">
            <a:avLst>
              <a:gd name="adj1" fmla="val 39014"/>
              <a:gd name="adj2" fmla="val 70153"/>
            </a:avLst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1119056E-5C23-E2FD-0B71-B101F34A8463}"/>
              </a:ext>
            </a:extLst>
          </p:cNvPr>
          <p:cNvSpPr txBox="1"/>
          <p:nvPr/>
        </p:nvSpPr>
        <p:spPr>
          <a:xfrm>
            <a:off x="589035" y="1586954"/>
            <a:ext cx="1418939" cy="507831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fr-FR" sz="1100"/>
              <a:t>ETAB </a:t>
            </a:r>
            <a:r>
              <a:rPr lang="fr-FR" sz="1100" b="1"/>
              <a:t>A</a:t>
            </a:r>
            <a:r>
              <a:rPr lang="fr-FR" sz="1100"/>
              <a:t> </a:t>
            </a:r>
            <a:r>
              <a:rPr lang="fr-FR" sz="1100" b="1">
                <a:solidFill>
                  <a:schemeClr val="tx2"/>
                </a:solidFill>
              </a:rPr>
              <a:t>ne disposant pas</a:t>
            </a:r>
            <a:r>
              <a:rPr lang="fr-FR" sz="1100">
                <a:solidFill>
                  <a:srgbClr val="C00000"/>
                </a:solidFill>
              </a:rPr>
              <a:t> </a:t>
            </a:r>
            <a:r>
              <a:rPr lang="fr-FR" sz="1100"/>
              <a:t>de PTS </a:t>
            </a:r>
            <a:r>
              <a:rPr lang="fr-FR" sz="1100" b="1">
                <a:solidFill>
                  <a:schemeClr val="tx2"/>
                </a:solidFill>
              </a:rPr>
              <a:t>sur site</a:t>
            </a:r>
            <a:r>
              <a:rPr lang="fr-FR" sz="1100"/>
              <a:t>.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5B9FAED9-F1EE-315A-FB8D-9287F733667A}"/>
              </a:ext>
            </a:extLst>
          </p:cNvPr>
          <p:cNvSpPr txBox="1"/>
          <p:nvPr/>
        </p:nvSpPr>
        <p:spPr>
          <a:xfrm>
            <a:off x="789771" y="3406663"/>
            <a:ext cx="1142445" cy="338554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fr-FR" sz="1100">
                <a:solidFill>
                  <a:schemeClr val="tx2"/>
                </a:solidFill>
              </a:rPr>
              <a:t>Patient hébergé dans l’ETAB </a:t>
            </a:r>
            <a:r>
              <a:rPr lang="fr-FR" sz="1100" b="1">
                <a:solidFill>
                  <a:schemeClr val="tx2"/>
                </a:solidFill>
              </a:rPr>
              <a:t>A</a:t>
            </a:r>
            <a:r>
              <a:rPr lang="fr-FR" sz="110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18E3B821-DD5D-2440-5322-B0D85CC3AB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475" y="2529151"/>
            <a:ext cx="291197" cy="43204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064DF85-3B4D-B439-B5EC-B7175BDCA1EF}"/>
              </a:ext>
            </a:extLst>
          </p:cNvPr>
          <p:cNvSpPr txBox="1"/>
          <p:nvPr/>
        </p:nvSpPr>
        <p:spPr>
          <a:xfrm>
            <a:off x="1640826" y="4969880"/>
            <a:ext cx="5889244" cy="161583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>
            <a:spAutoFit/>
          </a:bodyPr>
          <a:lstStyle/>
          <a:p>
            <a:r>
              <a:rPr lang="fr-FR" sz="1050" b="1" i="1"/>
              <a:t>ETAB</a:t>
            </a:r>
            <a:r>
              <a:rPr lang="fr-FR" sz="1050" i="1"/>
              <a:t>: établissement géographique SMR      </a:t>
            </a:r>
            <a:r>
              <a:rPr lang="fr-FR" sz="1050" b="1" i="1"/>
              <a:t>PTS</a:t>
            </a:r>
            <a:r>
              <a:rPr lang="fr-FR" sz="1050" i="1"/>
              <a:t>: Plateau technique spécialisé</a:t>
            </a:r>
            <a:endParaRPr lang="fr-FR" sz="1050" i="1" baseline="30000"/>
          </a:p>
        </p:txBody>
      </p:sp>
      <p:pic>
        <p:nvPicPr>
          <p:cNvPr id="22" name="Image 21" descr="Une image contenant Graphique, symbole, cercle, clipart&#10;&#10;Description générée automatiquement">
            <a:extLst>
              <a:ext uri="{FF2B5EF4-FFF2-40B4-BE49-F238E27FC236}">
                <a16:creationId xmlns:a16="http://schemas.microsoft.com/office/drawing/2014/main" id="{3BE07B37-858D-5D30-0C75-C5552B6E99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075" y="3919208"/>
            <a:ext cx="466184" cy="466184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40D2AFCB-33DA-52BA-0FEA-8DB40DE0A2B2}"/>
              </a:ext>
            </a:extLst>
          </p:cNvPr>
          <p:cNvSpPr txBox="1"/>
          <p:nvPr/>
        </p:nvSpPr>
        <p:spPr>
          <a:xfrm>
            <a:off x="3805983" y="1262284"/>
            <a:ext cx="507384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/>
              <a:t>Contexte règlementaire :</a:t>
            </a:r>
          </a:p>
          <a:p>
            <a:pPr algn="just"/>
            <a:r>
              <a:rPr lang="fr-FR" sz="1200" i="1"/>
              <a:t>Décret n°2022-25 du 11 janvier 2022 relatif aux CTF des SMR.</a:t>
            </a:r>
          </a:p>
          <a:p>
            <a:pPr algn="just"/>
            <a:endParaRPr lang="fr-FR" sz="1400"/>
          </a:p>
          <a:p>
            <a:pPr algn="just"/>
            <a:r>
              <a:rPr lang="fr-FR" sz="1400"/>
              <a:t>	« Pour une mention donnée, le titulaire de l’autorisation peut offrir dans le cadre de certaines prises en charge, un accès sur site </a:t>
            </a:r>
            <a:r>
              <a:rPr lang="fr-FR" sz="1400" b="1"/>
              <a:t>ou par  convention </a:t>
            </a:r>
            <a:r>
              <a:rPr lang="fr-FR" sz="1400"/>
              <a:t>à des PTS pour les patients dont il a la charge. »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C2DD58D-52BC-05E3-7F98-F6036E12F78A}"/>
              </a:ext>
            </a:extLst>
          </p:cNvPr>
          <p:cNvSpPr txBox="1"/>
          <p:nvPr/>
        </p:nvSpPr>
        <p:spPr>
          <a:xfrm rot="19727592">
            <a:off x="2032574" y="3792901"/>
            <a:ext cx="1353588" cy="215444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fr-FR" sz="1400">
                <a:solidFill>
                  <a:schemeClr val="bg1"/>
                </a:solidFill>
              </a:rPr>
              <a:t>Travaux 2024</a:t>
            </a:r>
          </a:p>
        </p:txBody>
      </p:sp>
      <p:sp>
        <p:nvSpPr>
          <p:cNvPr id="28" name="Espace réservé du pied de page 27">
            <a:extLst>
              <a:ext uri="{FF2B5EF4-FFF2-40B4-BE49-F238E27FC236}">
                <a16:creationId xmlns:a16="http://schemas.microsoft.com/office/drawing/2014/main" id="{16851FC9-6925-DF21-896E-8B314F416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11819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B930D-2244-1D60-52E9-FA8C69E21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D93302-99E9-6A8D-8DC0-C3C332506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275" y="627587"/>
            <a:ext cx="7200000" cy="307777"/>
          </a:xfrm>
        </p:spPr>
        <p:txBody>
          <a:bodyPr/>
          <a:lstStyle/>
          <a:p>
            <a:r>
              <a:rPr lang="fr-FR" sz="2000" dirty="0">
                <a:cs typeface="Arial"/>
              </a:rPr>
              <a:t>Situation d’un ETB A utilisant le PTS d’un ETB B :</a:t>
            </a:r>
            <a:endParaRPr lang="fr-FR" sz="2000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BC0AD53-5F01-0006-7676-646914070C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3275" y="2960740"/>
            <a:ext cx="8025765" cy="995144"/>
          </a:xfrm>
        </p:spPr>
        <p:txBody>
          <a:bodyPr vert="horz" wrap="square" lIns="36000" tIns="0" rIns="36000" bIns="0" rtlCol="0" anchor="t">
            <a:spAutoFit/>
          </a:bodyPr>
          <a:lstStyle/>
          <a:p>
            <a:pPr lvl="1" algn="just"/>
            <a:r>
              <a:rPr lang="fr-FR" sz="1600" b="1">
                <a:solidFill>
                  <a:schemeClr val="accent1"/>
                </a:solidFill>
                <a:cs typeface="Arial"/>
              </a:rPr>
              <a:t>Programme 2025: </a:t>
            </a:r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fr-FR" sz="1400" b="1">
                <a:solidFill>
                  <a:schemeClr val="accent1"/>
                </a:solidFill>
                <a:cs typeface="Arial"/>
              </a:rPr>
              <a:t>Analyse du codage 2025 pour évaluer le volume de ces situations</a:t>
            </a:r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fr-FR" sz="1400" b="1">
                <a:solidFill>
                  <a:schemeClr val="accent1"/>
                </a:solidFill>
                <a:cs typeface="Arial"/>
              </a:rPr>
              <a:t>Poursuivre la réflexion sur la manière de tracer ces situations dans le recueil pour l’établissement B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F3C0D18-0C76-7C0A-AF74-D1CA1685D3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6C66F68-D8D4-8C0A-86C3-C84B28F26087}"/>
              </a:ext>
            </a:extLst>
          </p:cNvPr>
          <p:cNvSpPr txBox="1"/>
          <p:nvPr/>
        </p:nvSpPr>
        <p:spPr>
          <a:xfrm>
            <a:off x="603275" y="1097819"/>
            <a:ext cx="7692692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600">
                <a:cs typeface="Arial"/>
              </a:rPr>
              <a:t>Proposition finale pour le recueil 2025 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1400">
                <a:cs typeface="Arial"/>
              </a:rPr>
              <a:t>Autorisation du </a:t>
            </a:r>
            <a:r>
              <a:rPr lang="fr-FR" sz="1400" u="sng">
                <a:cs typeface="Arial"/>
              </a:rPr>
              <a:t>codage du modulateur de technicité </a:t>
            </a:r>
            <a:r>
              <a:rPr lang="fr-FR" sz="1400">
                <a:cs typeface="Arial"/>
              </a:rPr>
              <a:t>associé à l’acte, associé au </a:t>
            </a:r>
            <a:r>
              <a:rPr lang="fr-FR" sz="1400" u="sng">
                <a:cs typeface="Arial"/>
              </a:rPr>
              <a:t>codage d’un marqueur d’externalisation </a:t>
            </a:r>
            <a:r>
              <a:rPr lang="fr-FR" sz="1400">
                <a:cs typeface="Arial"/>
              </a:rPr>
              <a:t>pour l’ES A</a:t>
            </a:r>
          </a:p>
          <a:p>
            <a:pPr marL="645746" lvl="2" indent="-285750" algn="just">
              <a:buFontTx/>
              <a:buChar char="-"/>
            </a:pPr>
            <a:r>
              <a:rPr lang="fr-FR">
                <a:cs typeface="Arial"/>
              </a:rPr>
              <a:t>Modalité supplémentaire pour la variable modulateur de lieu : </a:t>
            </a:r>
            <a:r>
              <a:rPr lang="fr-FR">
                <a:solidFill>
                  <a:schemeClr val="tx2"/>
                </a:solidFill>
                <a:cs typeface="Arial"/>
              </a:rPr>
              <a:t>L3 « réalisé dans un autre établissement »</a:t>
            </a:r>
          </a:p>
          <a:p>
            <a:pPr marL="645746" lvl="2" indent="-285750" algn="just">
              <a:buFontTx/>
              <a:buChar char="-"/>
            </a:pPr>
            <a:r>
              <a:rPr lang="fr-FR">
                <a:cs typeface="Arial"/>
              </a:rPr>
              <a:t>À coder en </a:t>
            </a:r>
            <a:r>
              <a:rPr lang="fr-FR">
                <a:solidFill>
                  <a:schemeClr val="tx2"/>
                </a:solidFill>
                <a:cs typeface="Arial"/>
              </a:rPr>
              <a:t>association du modulateur de technicité</a:t>
            </a:r>
            <a:endParaRPr lang="fr-FR" sz="1600">
              <a:solidFill>
                <a:schemeClr val="tx2"/>
              </a:solidFill>
              <a:cs typeface="Arial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198F44A-AF1B-EFE3-938F-6236C7955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188542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B7145-B219-A936-3336-24838A420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43242E-3450-1FC8-0319-BAAB048E3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5836" y="1345000"/>
            <a:ext cx="5400000" cy="769441"/>
          </a:xfrm>
        </p:spPr>
        <p:txBody>
          <a:bodyPr/>
          <a:lstStyle/>
          <a:p>
            <a:r>
              <a:rPr lang="fr-FR" dirty="0"/>
              <a:t>Bilan des travaux en cours et Perspectives 2025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870740-D7DB-0EE0-CC75-547E22D6C3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802784"/>
          </a:xfrm>
        </p:spPr>
        <p:txBody>
          <a:bodyPr vert="horz" wrap="square" lIns="36000" tIns="0" rIns="36000" bIns="0" rtlCol="0" anchor="t">
            <a:spAutoFit/>
          </a:bodyPr>
          <a:lstStyle/>
          <a:p>
            <a:pPr marL="285750" indent="-285750">
              <a:buFont typeface="Arial,Sans-Serif"/>
              <a:buChar char="•"/>
            </a:pPr>
            <a:r>
              <a:rPr lang="fr-FR" sz="2400" dirty="0">
                <a:solidFill>
                  <a:schemeClr val="bg2"/>
                </a:solidFill>
                <a:cs typeface="Arial"/>
              </a:rPr>
              <a:t>Information médicale</a:t>
            </a:r>
          </a:p>
          <a:p>
            <a:pPr marL="285750" indent="-285750">
              <a:buFont typeface="Arial,Sans-Serif"/>
              <a:buChar char="•"/>
            </a:pPr>
            <a:r>
              <a:rPr lang="fr-FR" sz="2400" dirty="0">
                <a:solidFill>
                  <a:schemeClr val="tx2"/>
                </a:solidFill>
                <a:cs typeface="Arial"/>
              </a:rPr>
              <a:t>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2166910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0068AB-4E8C-6482-10EA-B8C0FCECA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1C188A-5A60-FB63-9C75-7766AE7EA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Classification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CDF3B93-42C2-2BAC-0F9B-604AB03F4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900246"/>
          </a:xfrm>
        </p:spPr>
        <p:txBody>
          <a:bodyPr vert="horz" wrap="square" lIns="36000" tIns="0" rIns="36000" bIns="0" rtlCol="0" anchor="t">
            <a:spAutoFit/>
          </a:bodyPr>
          <a:lstStyle/>
          <a:p>
            <a:pPr marL="285750" indent="-285750">
              <a:buFont typeface="Arial,Sans-Serif"/>
              <a:buChar char="•"/>
            </a:pPr>
            <a:r>
              <a:rPr lang="fr-FR" dirty="0">
                <a:solidFill>
                  <a:schemeClr val="bg2"/>
                </a:solidFill>
                <a:cs typeface="Arial"/>
              </a:rPr>
              <a:t>Sévérités inter-champs</a:t>
            </a:r>
          </a:p>
          <a:p>
            <a:pPr marL="719550" lvl="2" indent="-285750">
              <a:buFont typeface="Arial,Sans-Serif"/>
              <a:buChar char="•"/>
            </a:pPr>
            <a:r>
              <a:rPr lang="fr-FR" dirty="0">
                <a:solidFill>
                  <a:schemeClr val="bg2"/>
                </a:solidFill>
                <a:cs typeface="Arial"/>
              </a:rPr>
              <a:t>Expérimentation en 2025</a:t>
            </a:r>
          </a:p>
          <a:p>
            <a:pPr marL="285750" indent="-285750">
              <a:buFont typeface="Arial,Sans-Serif"/>
              <a:buChar char="•"/>
            </a:pPr>
            <a:r>
              <a:rPr lang="fr-FR" dirty="0">
                <a:solidFill>
                  <a:schemeClr val="bg2"/>
                </a:solidFill>
                <a:cs typeface="Arial"/>
              </a:rPr>
              <a:t>Suivi de la classification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198F7F-DF39-7A5D-C510-70B21830C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13688173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C5B7-D684-1F35-66D0-4B946106B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0D8CB4-414E-A049-8C00-F52BE78EE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fr-FR" dirty="0">
                <a:solidFill>
                  <a:schemeClr val="bg2"/>
                </a:solidFill>
                <a:ea typeface="+mn-lt"/>
                <a:cs typeface="+mn-lt"/>
              </a:rPr>
              <a:t>SEVERITES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387CE2E-5B06-838D-B06F-90806C64B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276999"/>
          </a:xfrm>
        </p:spPr>
        <p:txBody>
          <a:bodyPr vert="horz" wrap="square" lIns="36000" tIns="0" rIns="36000" bIns="0" rtlCol="0" anchor="t">
            <a:spAutoFit/>
          </a:bodyPr>
          <a:lstStyle/>
          <a:p>
            <a:pPr marL="285750" indent="-285750">
              <a:buFont typeface="Arial"/>
              <a:buChar char="•"/>
            </a:pPr>
            <a:endParaRPr lang="fr-FR" dirty="0">
              <a:solidFill>
                <a:schemeClr val="accent3"/>
              </a:solidFill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01693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A47C4-F917-3ABD-E73B-BDA20A38D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E834440-3D34-BBE5-BDA0-C214E668C0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1114756" cy="343522"/>
          </a:xfrm>
        </p:spPr>
        <p:txBody>
          <a:bodyPr/>
          <a:lstStyle/>
          <a:p>
            <a:r>
              <a:rPr lang="fr-FR" dirty="0"/>
              <a:t>Contexte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1AD74670-8EB6-92F4-F22F-2515DBF79D4C}"/>
              </a:ext>
            </a:extLst>
          </p:cNvPr>
          <p:cNvSpPr/>
          <p:nvPr/>
        </p:nvSpPr>
        <p:spPr bwMode="auto">
          <a:xfrm>
            <a:off x="301932" y="1517310"/>
            <a:ext cx="1521615" cy="101794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dirty="0">
                <a:latin typeface="+mj-lt"/>
                <a:ea typeface="ＭＳ Ｐゴシック" charset="0"/>
              </a:rPr>
              <a:t>CMA simple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dirty="0">
                <a:latin typeface="+mj-lt"/>
                <a:ea typeface="ＭＳ Ｐゴシック" charset="0"/>
              </a:rPr>
              <a:t> (dont certains FSE et soins palliatifs)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366D39EF-AC0B-623B-11F1-391A4095F5C5}"/>
              </a:ext>
            </a:extLst>
          </p:cNvPr>
          <p:cNvSpPr/>
          <p:nvPr/>
        </p:nvSpPr>
        <p:spPr bwMode="auto">
          <a:xfrm>
            <a:off x="338495" y="2608248"/>
            <a:ext cx="1520716" cy="6237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>
                <a:latin typeface="+mj-lt"/>
                <a:ea typeface="ＭＳ Ｐゴシック" charset="0"/>
              </a:rPr>
              <a:t>Effets ajoutés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>
                <a:latin typeface="+mj-lt"/>
                <a:ea typeface="ＭＳ Ｐゴシック" charset="0"/>
              </a:rPr>
              <a:t>Âge (en MCO)</a:t>
            </a:r>
            <a:endParaRPr kumimoji="0" 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EC049A-CDA5-277B-C953-E926877D8EEA}"/>
              </a:ext>
            </a:extLst>
          </p:cNvPr>
          <p:cNvSpPr/>
          <p:nvPr/>
        </p:nvSpPr>
        <p:spPr bwMode="auto">
          <a:xfrm>
            <a:off x="107765" y="1399024"/>
            <a:ext cx="2039222" cy="3073008"/>
          </a:xfrm>
          <a:prstGeom prst="rect">
            <a:avLst/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400" dirty="0">
              <a:latin typeface="Times" charset="0"/>
              <a:ea typeface="ＭＳ Ｐゴシック" charset="0"/>
            </a:endParaRP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AAE4DEC9-BEC6-8E2E-3CFE-BB71A694CCA1}"/>
              </a:ext>
            </a:extLst>
          </p:cNvPr>
          <p:cNvSpPr/>
          <p:nvPr/>
        </p:nvSpPr>
        <p:spPr bwMode="auto">
          <a:xfrm>
            <a:off x="338495" y="706250"/>
            <a:ext cx="1577762" cy="562339"/>
          </a:xfrm>
          <a:prstGeom prst="roundRect">
            <a:avLst/>
          </a:prstGeom>
          <a:solidFill>
            <a:schemeClr val="accent4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r>
              <a:rPr lang="fr-FR" sz="1400" dirty="0">
                <a:ea typeface="ＭＳ Ｐゴシック" charset="0"/>
              </a:rPr>
              <a:t>Modèle de Sévérité actuel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B70735BB-3EA3-7074-3068-B084698D07F1}"/>
              </a:ext>
            </a:extLst>
          </p:cNvPr>
          <p:cNvSpPr/>
          <p:nvPr/>
        </p:nvSpPr>
        <p:spPr bwMode="auto">
          <a:xfrm>
            <a:off x="2585605" y="706249"/>
            <a:ext cx="1577762" cy="56233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r>
              <a:rPr lang="fr-FR" sz="1400" dirty="0">
                <a:ea typeface="ＭＳ Ｐゴシック" charset="0"/>
              </a:rPr>
              <a:t>Un modèle avec des limites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8A5EFA75-8F5A-EA70-5269-ED6A61C6FFE3}"/>
              </a:ext>
            </a:extLst>
          </p:cNvPr>
          <p:cNvSpPr txBox="1">
            <a:spLocks/>
          </p:cNvSpPr>
          <p:nvPr/>
        </p:nvSpPr>
        <p:spPr>
          <a:xfrm>
            <a:off x="1362398" y="163329"/>
            <a:ext cx="7200000" cy="307777"/>
          </a:xfrm>
          <a:prstGeom prst="rect">
            <a:avLst/>
          </a:prstGeom>
        </p:spPr>
        <p:txBody>
          <a:bodyPr vert="horz" wrap="square" lIns="36000" tIns="0" rIns="36000" bIns="0" rtlCol="0" anchor="t">
            <a:spAutoFit/>
          </a:bodyPr>
          <a:lstStyle>
            <a:lvl1pPr marL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25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/>
              <a:t>Vers un nouveau modèle de sévérité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E952CDEA-B891-C453-EDE9-2A16F1C777F8}"/>
              </a:ext>
            </a:extLst>
          </p:cNvPr>
          <p:cNvSpPr/>
          <p:nvPr/>
        </p:nvSpPr>
        <p:spPr bwMode="auto">
          <a:xfrm>
            <a:off x="301932" y="3590755"/>
            <a:ext cx="1730620" cy="76727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fr-FR" sz="1400" dirty="0"/>
              <a:t>4 niveaux en MCO</a:t>
            </a:r>
          </a:p>
          <a:p>
            <a:r>
              <a:rPr lang="fr-FR" sz="1400" dirty="0"/>
              <a:t>2 niveaux en SMR (avec/sans)</a:t>
            </a:r>
          </a:p>
          <a:p>
            <a:endParaRPr lang="fr-FR" sz="1400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21D3CFD-7915-22EA-957B-21732D3AB006}"/>
              </a:ext>
            </a:extLst>
          </p:cNvPr>
          <p:cNvSpPr/>
          <p:nvPr/>
        </p:nvSpPr>
        <p:spPr bwMode="auto">
          <a:xfrm>
            <a:off x="5759523" y="1565329"/>
            <a:ext cx="2912368" cy="8122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dirty="0">
                <a:latin typeface="+mj-lt"/>
                <a:ea typeface="ＭＳ Ｐゴシック" charset="0"/>
              </a:rPr>
              <a:t>CMA multiples : 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dirty="0">
                <a:latin typeface="+mj-lt"/>
                <a:ea typeface="ＭＳ Ｐゴシック" charset="0"/>
              </a:rPr>
              <a:t>Le niveau dépend de l’ensemble des pathologies du séjour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400" dirty="0">
              <a:latin typeface="+mj-lt"/>
              <a:ea typeface="ＭＳ Ｐゴシック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4B7C56F2-3C1D-74E3-0B36-DB5A0A5C0DAD}"/>
              </a:ext>
            </a:extLst>
          </p:cNvPr>
          <p:cNvSpPr/>
          <p:nvPr/>
        </p:nvSpPr>
        <p:spPr bwMode="auto">
          <a:xfrm>
            <a:off x="5653207" y="2548168"/>
            <a:ext cx="3181733" cy="94915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400" dirty="0">
                <a:latin typeface="+mj-lt"/>
                <a:ea typeface="ＭＳ Ｐゴシック" charset="0"/>
              </a:rPr>
              <a:t>Effets ajoutés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ＭＳ Ｐゴシック" charset="0"/>
              </a:rPr>
              <a:t>Le niveau est majoré en présence de certains FSE, de soins palliatifs, ou en fonction de l’</a:t>
            </a:r>
            <a:r>
              <a:rPr lang="fr-FR" sz="1400" dirty="0">
                <a:latin typeface="+mj-lt"/>
                <a:ea typeface="ＭＳ Ｐゴシック" charset="0"/>
              </a:rPr>
              <a:t>âge</a:t>
            </a:r>
            <a:endParaRPr kumimoji="0" 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08A9C7-208E-B385-F01A-CF36B95BB83A}"/>
              </a:ext>
            </a:extLst>
          </p:cNvPr>
          <p:cNvSpPr/>
          <p:nvPr/>
        </p:nvSpPr>
        <p:spPr bwMode="auto">
          <a:xfrm>
            <a:off x="5716867" y="1517310"/>
            <a:ext cx="3054415" cy="922747"/>
          </a:xfrm>
          <a:prstGeom prst="rect">
            <a:avLst/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400" dirty="0">
              <a:latin typeface="Times" charset="0"/>
              <a:ea typeface="ＭＳ Ｐゴシック" charset="0"/>
            </a:endParaRP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CD9375BC-A599-2ACA-B281-5EB5C6B526ED}"/>
              </a:ext>
            </a:extLst>
          </p:cNvPr>
          <p:cNvSpPr/>
          <p:nvPr/>
        </p:nvSpPr>
        <p:spPr bwMode="auto">
          <a:xfrm>
            <a:off x="7244073" y="1392719"/>
            <a:ext cx="1656277" cy="2542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dirty="0">
                <a:ea typeface="ＭＳ Ｐゴシック" charset="0"/>
              </a:rPr>
              <a:t>Sévérité médicale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6B2877-2B07-2E05-79B8-BEA5543BC7D8}"/>
              </a:ext>
            </a:extLst>
          </p:cNvPr>
          <p:cNvSpPr/>
          <p:nvPr/>
        </p:nvSpPr>
        <p:spPr bwMode="auto">
          <a:xfrm>
            <a:off x="5611001" y="1321904"/>
            <a:ext cx="3359064" cy="2305880"/>
          </a:xfrm>
          <a:prstGeom prst="rect">
            <a:avLst/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400" dirty="0">
              <a:latin typeface="Times" charset="0"/>
              <a:ea typeface="ＭＳ Ｐゴシック" charset="0"/>
            </a:endParaRP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03026628-E239-4B9C-02E9-8E3C88B0D359}"/>
              </a:ext>
            </a:extLst>
          </p:cNvPr>
          <p:cNvSpPr/>
          <p:nvPr/>
        </p:nvSpPr>
        <p:spPr bwMode="auto">
          <a:xfrm>
            <a:off x="6092869" y="737438"/>
            <a:ext cx="1656277" cy="531151"/>
          </a:xfrm>
          <a:prstGeom prst="round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r>
              <a:rPr lang="fr-FR" sz="1400" dirty="0">
                <a:ea typeface="ＭＳ Ｐゴシック" charset="0"/>
              </a:rPr>
              <a:t>Nouveau modèle de Sévérité</a:t>
            </a:r>
          </a:p>
        </p:txBody>
      </p:sp>
      <p:sp>
        <p:nvSpPr>
          <p:cNvPr id="19" name="Flèche : droite 18">
            <a:extLst>
              <a:ext uri="{FF2B5EF4-FFF2-40B4-BE49-F238E27FC236}">
                <a16:creationId xmlns:a16="http://schemas.microsoft.com/office/drawing/2014/main" id="{1889B707-7FB4-FEB0-A4BE-12C48D247033}"/>
              </a:ext>
            </a:extLst>
          </p:cNvPr>
          <p:cNvSpPr/>
          <p:nvPr/>
        </p:nvSpPr>
        <p:spPr>
          <a:xfrm>
            <a:off x="5187223" y="744267"/>
            <a:ext cx="290421" cy="52432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du texte 3">
            <a:extLst>
              <a:ext uri="{FF2B5EF4-FFF2-40B4-BE49-F238E27FC236}">
                <a16:creationId xmlns:a16="http://schemas.microsoft.com/office/drawing/2014/main" id="{5DF18D61-A1F7-4924-40FC-8520C816096F}"/>
              </a:ext>
            </a:extLst>
          </p:cNvPr>
          <p:cNvSpPr txBox="1">
            <a:spLocks/>
          </p:cNvSpPr>
          <p:nvPr/>
        </p:nvSpPr>
        <p:spPr>
          <a:xfrm>
            <a:off x="6041870" y="3742235"/>
            <a:ext cx="2174176" cy="5564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>
              <a:defRPr sz="1400"/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3 niveaux en SMR</a:t>
            </a:r>
          </a:p>
        </p:txBody>
      </p:sp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7159FA87-5CD4-9BFC-7CCA-6215AE0445CB}"/>
              </a:ext>
            </a:extLst>
          </p:cNvPr>
          <p:cNvSpPr/>
          <p:nvPr/>
        </p:nvSpPr>
        <p:spPr>
          <a:xfrm>
            <a:off x="2032552" y="805261"/>
            <a:ext cx="290421" cy="4471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space réservé du texte 3">
            <a:extLst>
              <a:ext uri="{FF2B5EF4-FFF2-40B4-BE49-F238E27FC236}">
                <a16:creationId xmlns:a16="http://schemas.microsoft.com/office/drawing/2014/main" id="{8F55E78C-3B1A-9E26-7816-06D43010C6CC}"/>
              </a:ext>
            </a:extLst>
          </p:cNvPr>
          <p:cNvSpPr txBox="1">
            <a:spLocks/>
          </p:cNvSpPr>
          <p:nvPr/>
        </p:nvSpPr>
        <p:spPr>
          <a:xfrm>
            <a:off x="2341154" y="1588760"/>
            <a:ext cx="2193903" cy="7026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ctr" defTabSz="9144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+mj-lt"/>
                <a:ea typeface="ＭＳ Ｐゴシック" charset="0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Une seule pathologie prise en compte</a:t>
            </a:r>
          </a:p>
        </p:txBody>
      </p:sp>
      <p:sp>
        <p:nvSpPr>
          <p:cNvPr id="24" name="Espace réservé du texte 3">
            <a:extLst>
              <a:ext uri="{FF2B5EF4-FFF2-40B4-BE49-F238E27FC236}">
                <a16:creationId xmlns:a16="http://schemas.microsoft.com/office/drawing/2014/main" id="{68CDC5BA-8DB1-3684-B13D-93DCAE7D4395}"/>
              </a:ext>
            </a:extLst>
          </p:cNvPr>
          <p:cNvSpPr txBox="1">
            <a:spLocks/>
          </p:cNvSpPr>
          <p:nvPr/>
        </p:nvSpPr>
        <p:spPr>
          <a:xfrm>
            <a:off x="2341154" y="2419788"/>
            <a:ext cx="2193904" cy="9912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R="0" indent="0" algn="ctr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400">
                <a:latin typeface="+mj-lt"/>
                <a:ea typeface="ＭＳ Ｐゴシック" charset="0"/>
              </a:defRPr>
            </a:lvl1pPr>
            <a:lvl2pPr marL="0" indent="0">
              <a:lnSpc>
                <a:spcPct val="100000"/>
              </a:lnSpc>
              <a:spcBef>
                <a:spcPts val="400"/>
              </a:spcBef>
              <a:buFontTx/>
              <a:buNone/>
              <a:defRPr sz="1200"/>
            </a:lvl2pPr>
            <a:lvl3pPr marL="360000" indent="0">
              <a:lnSpc>
                <a:spcPct val="100000"/>
              </a:lnSpc>
              <a:spcBef>
                <a:spcPts val="600"/>
              </a:spcBef>
              <a:buFontTx/>
              <a:buNone/>
              <a:defRPr sz="1200" b="1">
                <a:solidFill>
                  <a:schemeClr val="accent1"/>
                </a:solidFill>
              </a:defRPr>
            </a:lvl3pPr>
            <a:lvl4pPr marL="144000" indent="-144000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/>
            </a:lvl4pPr>
            <a:lvl5pPr marL="540000" indent="-144000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/>
            </a:lvl5pPr>
            <a:lvl6pPr marL="900000" indent="-1080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/>
            </a:lvl6pPr>
            <a:lvl7pPr marL="22288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7pPr>
            <a:lvl8pPr marL="25717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8pPr>
            <a:lvl9pPr marL="29146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9pPr>
          </a:lstStyle>
          <a:p>
            <a:r>
              <a:rPr lang="fr-FR" dirty="0"/>
              <a:t>Les  Facteurs Socio-Environnementaux (FSE) sont placés au même plan que les pathologies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FA50BC87-4000-08DA-E3C8-0A73464CF1BC}"/>
              </a:ext>
            </a:extLst>
          </p:cNvPr>
          <p:cNvSpPr txBox="1">
            <a:spLocks/>
          </p:cNvSpPr>
          <p:nvPr/>
        </p:nvSpPr>
        <p:spPr>
          <a:xfrm>
            <a:off x="2341154" y="3504543"/>
            <a:ext cx="2193903" cy="85348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>
              <a:defRPr sz="1400"/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Un niveau supplémentaire serait-il utile ?</a:t>
            </a:r>
          </a:p>
        </p:txBody>
      </p:sp>
      <p:sp>
        <p:nvSpPr>
          <p:cNvPr id="26" name="Flèche : droite 25">
            <a:extLst>
              <a:ext uri="{FF2B5EF4-FFF2-40B4-BE49-F238E27FC236}">
                <a16:creationId xmlns:a16="http://schemas.microsoft.com/office/drawing/2014/main" id="{B4C278A1-6A2C-F70D-0D9C-FD9535D6FC9C}"/>
              </a:ext>
            </a:extLst>
          </p:cNvPr>
          <p:cNvSpPr/>
          <p:nvPr/>
        </p:nvSpPr>
        <p:spPr>
          <a:xfrm>
            <a:off x="4572000" y="744267"/>
            <a:ext cx="290421" cy="52432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1DB15977-F0DC-A3EE-00FB-36103E912E14}"/>
              </a:ext>
            </a:extLst>
          </p:cNvPr>
          <p:cNvSpPr txBox="1"/>
          <p:nvPr/>
        </p:nvSpPr>
        <p:spPr>
          <a:xfrm>
            <a:off x="4917794" y="921110"/>
            <a:ext cx="252239" cy="215444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/>
          <a:p>
            <a:r>
              <a:rPr lang="fr-FR" sz="1400" dirty="0"/>
              <a:t>…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30B9022-85A0-D636-BCA3-38915B57A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4250226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B7F68FD-0CCA-3954-1E50-9C85943C5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199" y="132443"/>
            <a:ext cx="7200900" cy="384721"/>
          </a:xfrm>
        </p:spPr>
        <p:txBody>
          <a:bodyPr/>
          <a:lstStyle/>
          <a:p>
            <a:r>
              <a:rPr lang="fr-FR" dirty="0"/>
              <a:t>ODJ : Travaux CIMMF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42A0883-7405-3C01-698A-4C497258FF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1586" y="762788"/>
            <a:ext cx="7895939" cy="3657411"/>
          </a:xfrm>
        </p:spPr>
        <p:txBody>
          <a:bodyPr vert="horz" wrap="square" lIns="36000" tIns="0" rIns="36000" bIns="0" rtlCol="0" anchor="t">
            <a:spAutoFit/>
          </a:bodyPr>
          <a:lstStyle/>
          <a:p>
            <a:pPr>
              <a:buClr>
                <a:schemeClr val="tx2"/>
              </a:buClr>
            </a:pPr>
            <a:r>
              <a:rPr lang="fr-FR" dirty="0">
                <a:cs typeface="Arial"/>
              </a:rPr>
              <a:t>Bilan des travaux en cours et perspectives 2025 :</a:t>
            </a:r>
          </a:p>
          <a:p>
            <a:pPr>
              <a:buClr>
                <a:schemeClr val="tx2"/>
              </a:buClr>
            </a:pPr>
            <a:endParaRPr lang="fr-FR" b="0" dirty="0">
              <a:solidFill>
                <a:schemeClr val="tx2"/>
              </a:solidFill>
              <a:cs typeface="Arial"/>
            </a:endParaRP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b="0" dirty="0">
                <a:solidFill>
                  <a:schemeClr val="tx2"/>
                </a:solidFill>
                <a:cs typeface="Arial"/>
              </a:rPr>
              <a:t>Information médicale </a:t>
            </a:r>
          </a:p>
          <a:p>
            <a:pPr marL="645750" lvl="2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sz="1400" b="0" dirty="0" err="1">
                <a:solidFill>
                  <a:schemeClr val="tx1"/>
                </a:solidFill>
                <a:cs typeface="Arial"/>
              </a:rPr>
              <a:t>Téléréadaptation</a:t>
            </a:r>
            <a:endParaRPr lang="fr-FR" sz="1400" b="0" dirty="0">
              <a:solidFill>
                <a:schemeClr val="tx1"/>
              </a:solidFill>
              <a:cs typeface="Arial"/>
            </a:endParaRPr>
          </a:p>
          <a:p>
            <a:pPr marL="645750" lvl="2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sz="1400" b="0" dirty="0">
                <a:solidFill>
                  <a:schemeClr val="tx1"/>
                </a:solidFill>
                <a:cs typeface="Arial"/>
              </a:rPr>
              <a:t>Activités d’expertise</a:t>
            </a:r>
          </a:p>
          <a:p>
            <a:pPr marL="645750" lvl="2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sz="1400" b="0" dirty="0">
                <a:solidFill>
                  <a:schemeClr val="tx1"/>
                </a:solidFill>
                <a:cs typeface="Arial"/>
              </a:rPr>
              <a:t>Plateaux techniques spécialisés PIE </a:t>
            </a:r>
          </a:p>
          <a:p>
            <a:pPr marL="285750" lvl="1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sz="1800" dirty="0">
                <a:solidFill>
                  <a:schemeClr val="tx2"/>
                </a:solidFill>
                <a:cs typeface="Arial"/>
              </a:rPr>
              <a:t>Classification </a:t>
            </a:r>
          </a:p>
          <a:p>
            <a:pPr marL="645750" lvl="2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sz="1400" b="0" dirty="0">
                <a:solidFill>
                  <a:schemeClr val="tx1"/>
                </a:solidFill>
                <a:cs typeface="Arial"/>
              </a:rPr>
              <a:t>Sévérités inter-champs</a:t>
            </a:r>
          </a:p>
          <a:p>
            <a:pPr marL="1185750" lvl="5" indent="-285750"/>
            <a:r>
              <a:rPr lang="fr-FR" sz="1400" b="0" dirty="0">
                <a:solidFill>
                  <a:schemeClr val="tx1"/>
                </a:solidFill>
                <a:cs typeface="Arial"/>
              </a:rPr>
              <a:t>Expérimentation en 2025</a:t>
            </a:r>
          </a:p>
          <a:p>
            <a:pPr marL="645750" lvl="2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fr-FR" sz="1400" b="0" dirty="0">
                <a:solidFill>
                  <a:schemeClr val="tx1"/>
                </a:solidFill>
                <a:cs typeface="Arial"/>
              </a:rPr>
              <a:t>Suivi de la classification</a:t>
            </a:r>
          </a:p>
          <a:p>
            <a:pPr lvl="1">
              <a:buClr>
                <a:schemeClr val="tx2"/>
              </a:buClr>
            </a:pPr>
            <a:endParaRPr lang="fr-FR" sz="1400" dirty="0">
              <a:cs typeface="Arial"/>
            </a:endParaRPr>
          </a:p>
          <a:p>
            <a:pPr>
              <a:buClr>
                <a:schemeClr val="tx2"/>
              </a:buClr>
            </a:pPr>
            <a:r>
              <a:rPr lang="fr-FR" dirty="0">
                <a:cs typeface="Arial"/>
              </a:rPr>
              <a:t>Projet nouveau CSAR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fr-FR" b="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E18C7EC-B6B9-4BEE-ADDF-EFA3BEA48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44924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B7F68FD-0CCA-3954-1E50-9C85943C5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7860" y="341824"/>
            <a:ext cx="5967957" cy="796982"/>
          </a:xfrm>
        </p:spPr>
        <p:txBody>
          <a:bodyPr/>
          <a:lstStyle/>
          <a:p>
            <a:r>
              <a:rPr lang="fr-FR"/>
              <a:t>De la fin des travaux à la mise en place de l'expérimentation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42A0883-7405-3C01-698A-4C497258FF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77686" y="4138823"/>
            <a:ext cx="5713598" cy="469359"/>
          </a:xfrm>
        </p:spPr>
        <p:txBody>
          <a:bodyPr vert="horz" wrap="square" lIns="36000" tIns="0" rIns="36000" bIns="0" rtlCol="0" anchor="t">
            <a:spAutoFit/>
          </a:bodyPr>
          <a:lstStyle/>
          <a:p>
            <a:pPr marL="0" lvl="3" indent="0">
              <a:spcBef>
                <a:spcPts val="0"/>
              </a:spcBef>
              <a:buClr>
                <a:srgbClr val="FF5A64"/>
              </a:buClr>
              <a:buNone/>
            </a:pPr>
            <a:r>
              <a:rPr lang="fr-FR" sz="1600" b="1" dirty="0">
                <a:solidFill>
                  <a:schemeClr val="accent1"/>
                </a:solidFill>
              </a:rPr>
              <a:t>expérimentation dans les 2 champs MCO et SMR</a:t>
            </a:r>
            <a:endParaRPr lang="fr-FR" sz="1600" b="1" dirty="0">
              <a:solidFill>
                <a:schemeClr val="accent1"/>
              </a:solidFill>
              <a:cs typeface="Arial"/>
            </a:endParaRPr>
          </a:p>
          <a:p>
            <a:pPr marL="371475" lvl="3" indent="-228600">
              <a:buClr>
                <a:srgbClr val="FF5A64"/>
              </a:buClr>
              <a:buFont typeface="Arial,Sans-Serif"/>
              <a:buChar char="•"/>
            </a:pPr>
            <a:r>
              <a:rPr lang="fr-FR" dirty="0">
                <a:solidFill>
                  <a:srgbClr val="2B3BB2"/>
                </a:solidFill>
                <a:cs typeface="Arial"/>
              </a:rPr>
              <a:t>Mise en place de l'expérimentation en SMR avec le modèle à 3 niveaux.</a:t>
            </a:r>
            <a:endParaRPr lang="fr-FR" dirty="0">
              <a:cs typeface="Arial" panose="020B0604020202020204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1D11919-D7CA-3FC5-96AA-9E14F0EE45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1148420" cy="343522"/>
          </a:xfrm>
        </p:spPr>
        <p:txBody>
          <a:bodyPr/>
          <a:lstStyle/>
          <a:p>
            <a:r>
              <a:rPr lang="fr-FR"/>
              <a:t>Sévérités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FAA513D-7965-4A77-9C72-D668ECC1F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1F655A2A-C04F-25BD-D689-1C43C3A1C7AE}"/>
              </a:ext>
            </a:extLst>
          </p:cNvPr>
          <p:cNvSpPr/>
          <p:nvPr/>
        </p:nvSpPr>
        <p:spPr>
          <a:xfrm>
            <a:off x="211015" y="1229078"/>
            <a:ext cx="1148420" cy="34352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Fin 2023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F7E434D-B89A-E2C1-6251-A6504DAA1E30}"/>
              </a:ext>
            </a:extLst>
          </p:cNvPr>
          <p:cNvSpPr txBox="1"/>
          <p:nvPr/>
        </p:nvSpPr>
        <p:spPr>
          <a:xfrm>
            <a:off x="1568974" y="1229078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chemeClr val="accent1"/>
                </a:solidFill>
              </a:rPr>
              <a:t>Finalisation des travaux d’une V1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AC6697E8-B3F9-B5CF-9C80-4041F0C7AAF6}"/>
              </a:ext>
            </a:extLst>
          </p:cNvPr>
          <p:cNvSpPr/>
          <p:nvPr/>
        </p:nvSpPr>
        <p:spPr>
          <a:xfrm>
            <a:off x="211015" y="1841124"/>
            <a:ext cx="1148420" cy="34352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2024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197FEC1-F7DC-1234-5642-D4392704599C}"/>
              </a:ext>
            </a:extLst>
          </p:cNvPr>
          <p:cNvSpPr txBox="1"/>
          <p:nvPr/>
        </p:nvSpPr>
        <p:spPr>
          <a:xfrm>
            <a:off x="1568974" y="1841124"/>
            <a:ext cx="7689325" cy="2146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3" indent="0">
              <a:spcBef>
                <a:spcPts val="0"/>
              </a:spcBef>
              <a:buClr>
                <a:srgbClr val="FF5A64"/>
              </a:buClr>
              <a:buNone/>
            </a:pPr>
            <a:r>
              <a:rPr lang="fr-FR" sz="1600" b="1" dirty="0">
                <a:solidFill>
                  <a:schemeClr val="accent1"/>
                </a:solidFill>
              </a:rPr>
              <a:t>Présentations auprès des fédérations</a:t>
            </a:r>
            <a:endParaRPr lang="fr-FR" sz="1600" b="1" dirty="0">
              <a:solidFill>
                <a:schemeClr val="accent1"/>
              </a:solidFill>
              <a:cs typeface="Arial"/>
            </a:endParaRPr>
          </a:p>
          <a:p>
            <a:pPr marL="372110" lvl="3" indent="-228600">
              <a:buClr>
                <a:srgbClr val="FF5A64"/>
              </a:buClr>
              <a:buFont typeface="Arial,Sans-Serif"/>
              <a:buChar char="•"/>
            </a:pPr>
            <a:r>
              <a:rPr lang="fr-FR" sz="1300" dirty="0">
                <a:solidFill>
                  <a:srgbClr val="2B3BB2"/>
                </a:solidFill>
                <a:cs typeface="Arial"/>
              </a:rPr>
              <a:t>Présentation aux FD en mars et avril </a:t>
            </a:r>
          </a:p>
          <a:p>
            <a:pPr marL="372110" lvl="3" indent="-228600">
              <a:buClr>
                <a:srgbClr val="FF5A64"/>
              </a:buClr>
              <a:buFont typeface="Arial,Sans-Serif"/>
              <a:buChar char="•"/>
            </a:pPr>
            <a:r>
              <a:rPr lang="fr-FR" sz="1300" dirty="0">
                <a:solidFill>
                  <a:srgbClr val="2B3BB2"/>
                </a:solidFill>
                <a:cs typeface="Arial"/>
              </a:rPr>
              <a:t>Mise à disposition d’une documentation et de bases groupées sur la PDH</a:t>
            </a:r>
          </a:p>
          <a:p>
            <a:pPr marL="372110" lvl="3" indent="-228600">
              <a:buClr>
                <a:srgbClr val="FF5A64"/>
              </a:buClr>
              <a:buFont typeface="Arial,Sans-Serif"/>
              <a:buChar char="•"/>
            </a:pPr>
            <a:r>
              <a:rPr lang="fr-FR" sz="1300" dirty="0">
                <a:solidFill>
                  <a:srgbClr val="2B3BB2"/>
                </a:solidFill>
                <a:cs typeface="Arial"/>
              </a:rPr>
              <a:t>Nombreuses présentations complémentaires : FEHAP MCO-SMR, FHP MCO et SMR</a:t>
            </a:r>
          </a:p>
          <a:p>
            <a:pPr marL="372110" lvl="3" indent="-228600">
              <a:buClr>
                <a:srgbClr val="FF5A64"/>
              </a:buClr>
              <a:buFont typeface="Arial,Sans-Serif"/>
              <a:buChar char="•"/>
            </a:pPr>
            <a:endParaRPr lang="fr-FR" sz="1300" dirty="0">
              <a:solidFill>
                <a:srgbClr val="2B3BB2"/>
              </a:solidFill>
              <a:cs typeface="Arial"/>
            </a:endParaRPr>
          </a:p>
          <a:p>
            <a:pPr marL="196215" lvl="3">
              <a:buClr>
                <a:srgbClr val="FF5A64"/>
              </a:buClr>
            </a:pPr>
            <a:r>
              <a:rPr lang="fr-FR" sz="1300" dirty="0">
                <a:solidFill>
                  <a:srgbClr val="2B3BB2"/>
                </a:solidFill>
                <a:cs typeface="Arial"/>
              </a:rPr>
              <a:t>=&gt; </a:t>
            </a:r>
            <a:r>
              <a:rPr lang="fr-FR" sz="1300" dirty="0">
                <a:solidFill>
                  <a:srgbClr val="FF0000"/>
                </a:solidFill>
                <a:cs typeface="Arial"/>
              </a:rPr>
              <a:t>Retours positifs des fédérations</a:t>
            </a:r>
            <a:r>
              <a:rPr lang="fr-FR" sz="1300" dirty="0">
                <a:solidFill>
                  <a:srgbClr val="2B3BB2"/>
                </a:solidFill>
                <a:cs typeface="Arial"/>
              </a:rPr>
              <a:t> sur les travaux de classification, avec un consensus sur le modèle à 3 niveaux de séjour</a:t>
            </a:r>
          </a:p>
          <a:p>
            <a:pPr marL="196215" lvl="3">
              <a:buClr>
                <a:srgbClr val="FF5A64"/>
              </a:buClr>
            </a:pPr>
            <a:r>
              <a:rPr lang="fr-FR" sz="1300" dirty="0">
                <a:solidFill>
                  <a:srgbClr val="2B3BB2"/>
                </a:solidFill>
                <a:cs typeface="Arial"/>
              </a:rPr>
              <a:t>=&gt; </a:t>
            </a:r>
            <a:r>
              <a:rPr lang="fr-FR" sz="1300" dirty="0">
                <a:solidFill>
                  <a:srgbClr val="FF0000"/>
                </a:solidFill>
                <a:cs typeface="Arial"/>
              </a:rPr>
              <a:t>Demande des fédérations d’une expérimentation</a:t>
            </a:r>
            <a:r>
              <a:rPr lang="fr-FR" sz="1300" dirty="0">
                <a:solidFill>
                  <a:srgbClr val="2B3BB2"/>
                </a:solidFill>
                <a:cs typeface="Arial"/>
              </a:rPr>
              <a:t> au cours des CT d'octobre 2024 avant la mise en œuvre effective</a:t>
            </a:r>
          </a:p>
          <a:p>
            <a:pPr marL="196215" lvl="3"/>
            <a:r>
              <a:rPr lang="fr-FR" sz="1300" dirty="0">
                <a:solidFill>
                  <a:srgbClr val="2B3BB2"/>
                </a:solidFill>
                <a:cs typeface="Arial"/>
              </a:rPr>
              <a:t>=&gt; </a:t>
            </a:r>
            <a:r>
              <a:rPr lang="fr-FR" sz="1300" dirty="0">
                <a:solidFill>
                  <a:srgbClr val="FF0000"/>
                </a:solidFill>
                <a:cs typeface="Arial"/>
              </a:rPr>
              <a:t>DGOS : Inscription dans le calendrier des réformes </a:t>
            </a:r>
            <a:endParaRPr lang="fr-FR" sz="1300" dirty="0">
              <a:solidFill>
                <a:srgbClr val="FF0000"/>
              </a:solidFill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707A5A83-A990-376E-2526-6D1BC5796660}"/>
              </a:ext>
            </a:extLst>
          </p:cNvPr>
          <p:cNvSpPr/>
          <p:nvPr/>
        </p:nvSpPr>
        <p:spPr>
          <a:xfrm>
            <a:off x="211015" y="3987866"/>
            <a:ext cx="1148420" cy="34352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2025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88FF60F-ABEC-7593-B42E-48C7011EF63F}"/>
              </a:ext>
            </a:extLst>
          </p:cNvPr>
          <p:cNvCxnSpPr>
            <a:stCxn id="3" idx="2"/>
            <a:endCxn id="8" idx="0"/>
          </p:cNvCxnSpPr>
          <p:nvPr/>
        </p:nvCxnSpPr>
        <p:spPr>
          <a:xfrm>
            <a:off x="785225" y="1572600"/>
            <a:ext cx="0" cy="2685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70FCEEF-D787-76F4-4552-ED09D6C4E971}"/>
              </a:ext>
            </a:extLst>
          </p:cNvPr>
          <p:cNvCxnSpPr>
            <a:cxnSpLocks/>
            <a:stCxn id="8" idx="2"/>
            <a:endCxn id="12" idx="0"/>
          </p:cNvCxnSpPr>
          <p:nvPr/>
        </p:nvCxnSpPr>
        <p:spPr>
          <a:xfrm>
            <a:off x="785225" y="2184646"/>
            <a:ext cx="0" cy="1803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2253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B7F68FD-0CCA-3954-1E50-9C85943C5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5696" y="341705"/>
            <a:ext cx="5472608" cy="384721"/>
          </a:xfrm>
        </p:spPr>
        <p:txBody>
          <a:bodyPr/>
          <a:lstStyle/>
          <a:p>
            <a:r>
              <a:rPr lang="fr-FR"/>
              <a:t>Expérimentation : quels outils ?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42A0883-7405-3C01-698A-4C497258FF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873949" y="3402264"/>
            <a:ext cx="6227986" cy="815608"/>
          </a:xfrm>
          <a:ln>
            <a:solidFill>
              <a:schemeClr val="accent1"/>
            </a:solidFill>
          </a:ln>
        </p:spPr>
        <p:txBody>
          <a:bodyPr vert="horz" wrap="square" lIns="36000" tIns="0" rIns="36000" bIns="0" rtlCol="0" anchor="t">
            <a:spAutoFit/>
          </a:bodyPr>
          <a:lstStyle/>
          <a:p>
            <a:pPr marL="372110" lvl="3" indent="-143510">
              <a:buClr>
                <a:srgbClr val="FF5A64"/>
              </a:buClr>
              <a:buFont typeface="Arial,Sans-Serif"/>
              <a:buChar char="•"/>
            </a:pPr>
            <a:r>
              <a:rPr lang="fr-FR" b="1" dirty="0">
                <a:solidFill>
                  <a:schemeClr val="accent1"/>
                </a:solidFill>
                <a:cs typeface="Arial"/>
              </a:rPr>
              <a:t>Le DIM renseigne les caractéristiques d’un séjour (DP, DAS, actes) dans une application qui lui fournit, en retour, le groupage dans la nouvelle classification</a:t>
            </a:r>
          </a:p>
          <a:p>
            <a:pPr marL="372110" lvl="3" indent="-143510">
              <a:buClr>
                <a:srgbClr val="FF5A64"/>
              </a:buClr>
              <a:buFont typeface="Arial,Sans-Serif"/>
              <a:buChar char="•"/>
            </a:pPr>
            <a:endParaRPr lang="fr-FR" b="1" dirty="0">
              <a:solidFill>
                <a:schemeClr val="accent1"/>
              </a:solidFill>
              <a:cs typeface="Arial"/>
            </a:endParaRPr>
          </a:p>
          <a:p>
            <a:pPr marL="372110" lvl="3" indent="-143510">
              <a:buClr>
                <a:srgbClr val="FF5A64"/>
              </a:buClr>
              <a:buFont typeface="Arial,Sans-Serif"/>
              <a:buChar char="•"/>
            </a:pPr>
            <a:endParaRPr lang="fr-FR" b="1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1D11919-D7CA-3FC5-96AA-9E14F0EE45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1148420" cy="343522"/>
          </a:xfrm>
        </p:spPr>
        <p:txBody>
          <a:bodyPr/>
          <a:lstStyle/>
          <a:p>
            <a:r>
              <a:rPr lang="fr-FR"/>
              <a:t>Sévérités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29A8829-C9A6-45B2-ACA7-A32F4F021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  <a:endParaRPr lang="fr-FR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0018A2B-6E4B-9B68-8485-167080887770}"/>
              </a:ext>
            </a:extLst>
          </p:cNvPr>
          <p:cNvSpPr/>
          <p:nvPr/>
        </p:nvSpPr>
        <p:spPr>
          <a:xfrm>
            <a:off x="166253" y="797376"/>
            <a:ext cx="2555637" cy="103972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cs typeface="Arial"/>
              </a:rPr>
              <a:t>1 Outil de groupage des séjours dans la nouvelle version de classification qui </a:t>
            </a:r>
            <a:r>
              <a:rPr lang="fr-FR" u="sng" dirty="0">
                <a:cs typeface="Arial"/>
              </a:rPr>
              <a:t>permette un retour au séjour</a:t>
            </a:r>
            <a:endParaRPr lang="fr-FR" dirty="0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1C2692E-43B6-BE19-E7BF-05140D9AA0F5}"/>
              </a:ext>
            </a:extLst>
          </p:cNvPr>
          <p:cNvSpPr/>
          <p:nvPr/>
        </p:nvSpPr>
        <p:spPr>
          <a:xfrm>
            <a:off x="166254" y="1941947"/>
            <a:ext cx="2513571" cy="85577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cs typeface="Arial"/>
              </a:rPr>
              <a:t>2 Mise à disposition d’indicateurs globaux par établissement 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17C4640-BBEE-0ED7-6DA5-214A3444D05D}"/>
              </a:ext>
            </a:extLst>
          </p:cNvPr>
          <p:cNvSpPr/>
          <p:nvPr/>
        </p:nvSpPr>
        <p:spPr>
          <a:xfrm>
            <a:off x="166253" y="2960752"/>
            <a:ext cx="2513571" cy="61760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cs typeface="Arial"/>
              </a:rPr>
              <a:t>3 Un outil de « groupage à la main » ou « en live »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BDE42864-D952-3393-4C97-BFF351587D6D}"/>
              </a:ext>
            </a:extLst>
          </p:cNvPr>
          <p:cNvSpPr/>
          <p:nvPr/>
        </p:nvSpPr>
        <p:spPr>
          <a:xfrm>
            <a:off x="166252" y="3946705"/>
            <a:ext cx="2513571" cy="6519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cs typeface="Arial"/>
              </a:rPr>
              <a:t>4 Accompagnement pédagogique : webinaires, documentations, …</a:t>
            </a:r>
            <a:r>
              <a:rPr lang="en-US" dirty="0">
                <a:cs typeface="Arial"/>
              </a:rPr>
              <a:t>​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07CAED-75C4-F266-9362-349DEF4114EF}"/>
              </a:ext>
            </a:extLst>
          </p:cNvPr>
          <p:cNvSpPr txBox="1"/>
          <p:nvPr/>
        </p:nvSpPr>
        <p:spPr>
          <a:xfrm>
            <a:off x="2873950" y="942199"/>
            <a:ext cx="6196503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72110" lvl="3" indent="-143510">
              <a:buClr>
                <a:srgbClr val="FF5A64"/>
              </a:buClr>
              <a:buFontTx/>
              <a:buChar char="•"/>
            </a:pPr>
            <a:r>
              <a:rPr lang="fr-FR" sz="1200" b="1" dirty="0">
                <a:solidFill>
                  <a:schemeClr val="accent1"/>
                </a:solidFill>
                <a:cs typeface="Arial"/>
              </a:rPr>
              <a:t>Résultat du groupage en nouvelles sévérités des transmissions mensuelles des données PMSI.</a:t>
            </a:r>
          </a:p>
          <a:p>
            <a:pPr marL="372110" lvl="3" indent="-143510">
              <a:buClr>
                <a:srgbClr val="FF5A64"/>
              </a:buClr>
              <a:buFontTx/>
              <a:buChar char="•"/>
            </a:pPr>
            <a:endParaRPr lang="fr-FR" sz="1200" b="1" dirty="0">
              <a:solidFill>
                <a:schemeClr val="accent1"/>
              </a:solidFill>
              <a:cs typeface="Arial"/>
            </a:endParaRPr>
          </a:p>
          <a:p>
            <a:pPr marL="372110" lvl="3" indent="-143510">
              <a:buClr>
                <a:srgbClr val="FF5A64"/>
              </a:buClr>
              <a:buFontTx/>
              <a:buChar char="•"/>
            </a:pPr>
            <a:endParaRPr lang="fr-FR" sz="1200" b="1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F295A50-1132-4543-B8BB-5D9902FDEDD6}"/>
              </a:ext>
            </a:extLst>
          </p:cNvPr>
          <p:cNvSpPr txBox="1"/>
          <p:nvPr/>
        </p:nvSpPr>
        <p:spPr>
          <a:xfrm>
            <a:off x="2838661" y="2128009"/>
            <a:ext cx="6231792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72110" lvl="3" indent="-143510">
              <a:buClr>
                <a:srgbClr val="FF5A64"/>
              </a:buClr>
              <a:buFont typeface="Arial,Sans-Serif"/>
              <a:buChar char="•"/>
            </a:pPr>
            <a:r>
              <a:rPr lang="fr-FR" sz="1200" b="1" dirty="0">
                <a:solidFill>
                  <a:schemeClr val="accent1"/>
                </a:solidFill>
                <a:cs typeface="Arial"/>
              </a:rPr>
              <a:t>Tableaux pour analyser l’impact par établissements du changement de sévérité : </a:t>
            </a:r>
            <a:r>
              <a:rPr lang="fr-FR" sz="1200" b="1" dirty="0" err="1">
                <a:solidFill>
                  <a:schemeClr val="accent1"/>
                </a:solidFill>
                <a:cs typeface="Arial"/>
              </a:rPr>
              <a:t>casemix</a:t>
            </a:r>
            <a:r>
              <a:rPr lang="fr-FR" sz="1200" b="1" dirty="0">
                <a:solidFill>
                  <a:schemeClr val="accent1"/>
                </a:solidFill>
                <a:cs typeface="Arial"/>
              </a:rPr>
              <a:t> avant/après par CM, GN …</a:t>
            </a:r>
          </a:p>
          <a:p>
            <a:pPr marL="372110" lvl="3" indent="-143510">
              <a:buClr>
                <a:srgbClr val="FF5A64"/>
              </a:buClr>
              <a:buFont typeface="Arial,Sans-Serif"/>
              <a:buChar char="•"/>
            </a:pPr>
            <a:r>
              <a:rPr lang="fr-FR" sz="1200" b="1" dirty="0">
                <a:solidFill>
                  <a:schemeClr val="accent1"/>
                </a:solidFill>
                <a:cs typeface="Arial"/>
              </a:rPr>
              <a:t>positionnement de l’établissement par rapport à la moyenne nationale</a:t>
            </a:r>
          </a:p>
          <a:p>
            <a:pPr marL="372110" lvl="3" indent="-143510">
              <a:buClr>
                <a:srgbClr val="FF5A64"/>
              </a:buClr>
              <a:buFont typeface="Arial,Sans-Serif"/>
              <a:buChar char="•"/>
            </a:pPr>
            <a:endParaRPr lang="fr-FR" sz="1200" b="1" dirty="0">
              <a:solidFill>
                <a:schemeClr val="accent1"/>
              </a:solidFill>
              <a:cs typeface="Arial"/>
            </a:endParaRPr>
          </a:p>
          <a:p>
            <a:pPr marL="372110" lvl="3" indent="-143510">
              <a:buClr>
                <a:srgbClr val="FF5A64"/>
              </a:buClr>
              <a:buFont typeface="Arial,Sans-Serif"/>
              <a:buChar char="•"/>
            </a:pPr>
            <a:endParaRPr lang="fr-FR" sz="1200" b="1" dirty="0">
              <a:solidFill>
                <a:schemeClr val="accent1"/>
              </a:solidFill>
              <a:cs typeface="Arial"/>
            </a:endParaRPr>
          </a:p>
        </p:txBody>
      </p:sp>
      <p:cxnSp>
        <p:nvCxnSpPr>
          <p:cNvPr id="14" name="Connecteur : en angle 13">
            <a:extLst>
              <a:ext uri="{FF2B5EF4-FFF2-40B4-BE49-F238E27FC236}">
                <a16:creationId xmlns:a16="http://schemas.microsoft.com/office/drawing/2014/main" id="{EBAF1636-99B9-D8DA-92DE-3EF833DFDEB3}"/>
              </a:ext>
            </a:extLst>
          </p:cNvPr>
          <p:cNvCxnSpPr>
            <a:cxnSpLocks/>
            <a:stCxn id="5" idx="3"/>
            <a:endCxn id="13" idx="1"/>
          </p:cNvCxnSpPr>
          <p:nvPr/>
        </p:nvCxnSpPr>
        <p:spPr>
          <a:xfrm>
            <a:off x="2721890" y="1317241"/>
            <a:ext cx="152060" cy="4045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 : en angle 15">
            <a:extLst>
              <a:ext uri="{FF2B5EF4-FFF2-40B4-BE49-F238E27FC236}">
                <a16:creationId xmlns:a16="http://schemas.microsoft.com/office/drawing/2014/main" id="{1267B09A-BE56-0C2F-0B3D-AD1D0D650BF6}"/>
              </a:ext>
            </a:extLst>
          </p:cNvPr>
          <p:cNvCxnSpPr>
            <a:cxnSpLocks/>
            <a:stCxn id="8" idx="3"/>
            <a:endCxn id="4" idx="1"/>
          </p:cNvCxnSpPr>
          <p:nvPr/>
        </p:nvCxnSpPr>
        <p:spPr>
          <a:xfrm>
            <a:off x="2679825" y="2369837"/>
            <a:ext cx="158836" cy="26600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B49D886-9C14-B699-3913-1A1501894E36}"/>
              </a:ext>
            </a:extLst>
          </p:cNvPr>
          <p:cNvCxnSpPr>
            <a:cxnSpLocks/>
            <a:stCxn id="9" idx="3"/>
            <a:endCxn id="7" idx="1"/>
          </p:cNvCxnSpPr>
          <p:nvPr/>
        </p:nvCxnSpPr>
        <p:spPr>
          <a:xfrm>
            <a:off x="2679824" y="3269556"/>
            <a:ext cx="194125" cy="540512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1387B6F2-0537-3A3B-0363-A663EC698574}"/>
              </a:ext>
            </a:extLst>
          </p:cNvPr>
          <p:cNvSpPr txBox="1"/>
          <p:nvPr/>
        </p:nvSpPr>
        <p:spPr>
          <a:xfrm>
            <a:off x="5595293" y="2822252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3" indent="0">
              <a:buClr>
                <a:srgbClr val="FF5A64"/>
              </a:buClr>
              <a:buNone/>
            </a:pPr>
            <a:r>
              <a:rPr lang="fr-FR" sz="1200" b="1" dirty="0">
                <a:solidFill>
                  <a:srgbClr val="FF0000"/>
                </a:solidFill>
                <a:cs typeface="Arial"/>
              </a:rPr>
              <a:t>=&gt; Mise en œuvre au 2ème semestre 2025</a:t>
            </a:r>
            <a:endParaRPr lang="en-US" sz="120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5CD2662-4E60-CB4C-AAE4-22B0620C6015}"/>
              </a:ext>
            </a:extLst>
          </p:cNvPr>
          <p:cNvSpPr txBox="1"/>
          <p:nvPr/>
        </p:nvSpPr>
        <p:spPr>
          <a:xfrm>
            <a:off x="5595293" y="1464982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3" indent="0">
              <a:buClr>
                <a:srgbClr val="FF5A64"/>
              </a:buClr>
              <a:buNone/>
            </a:pPr>
            <a:r>
              <a:rPr lang="fr-FR" sz="1200" b="1" dirty="0">
                <a:solidFill>
                  <a:srgbClr val="FF0000"/>
                </a:solidFill>
                <a:cs typeface="Arial"/>
              </a:rPr>
              <a:t>=&gt; Mise en œuvre au 2ème semestre 2025</a:t>
            </a:r>
            <a:endParaRPr lang="en-US" sz="120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6554CF5-AA1C-585D-67EA-EE367F1744BC}"/>
              </a:ext>
            </a:extLst>
          </p:cNvPr>
          <p:cNvSpPr txBox="1"/>
          <p:nvPr/>
        </p:nvSpPr>
        <p:spPr>
          <a:xfrm>
            <a:off x="5595293" y="3837915"/>
            <a:ext cx="51085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3" indent="0">
              <a:buClr>
                <a:srgbClr val="FF5A64"/>
              </a:buClr>
              <a:buNone/>
            </a:pPr>
            <a:r>
              <a:rPr lang="fr-FR" sz="1200" b="1" dirty="0">
                <a:solidFill>
                  <a:srgbClr val="FF0000"/>
                </a:solidFill>
                <a:cs typeface="Arial"/>
              </a:rPr>
              <a:t>=&gt; En cours d’expertise</a:t>
            </a:r>
          </a:p>
        </p:txBody>
      </p:sp>
    </p:spTree>
    <p:extLst>
      <p:ext uri="{BB962C8B-B14F-4D97-AF65-F5344CB8AC3E}">
        <p14:creationId xmlns:p14="http://schemas.microsoft.com/office/powerpoint/2010/main" val="312928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animBg="1"/>
      <p:bldP spid="9" grpId="0" animBg="1"/>
      <p:bldP spid="10" grpId="0" animBg="1"/>
      <p:bldP spid="4" grpId="0" animBg="1"/>
      <p:bldP spid="23" grpId="0"/>
      <p:bldP spid="24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96B8D-8A00-98B2-C336-DF38CB66B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8BAB15-C224-0027-B1C4-FC000E631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962" y="1633758"/>
            <a:ext cx="5400000" cy="769441"/>
          </a:xfrm>
        </p:spPr>
        <p:txBody>
          <a:bodyPr/>
          <a:lstStyle/>
          <a:p>
            <a:r>
              <a:rPr lang="fr-FR" dirty="0">
                <a:solidFill>
                  <a:schemeClr val="bg2"/>
                </a:solidFill>
                <a:ea typeface="+mn-lt"/>
                <a:cs typeface="+mn-lt"/>
              </a:rPr>
              <a:t>SUIVI DE LA CLASSIFICATION</a:t>
            </a:r>
            <a:br>
              <a:rPr lang="fr-FR" dirty="0">
                <a:solidFill>
                  <a:schemeClr val="bg2"/>
                </a:solidFill>
                <a:ea typeface="+mn-lt"/>
                <a:cs typeface="+mn-lt"/>
              </a:rPr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52767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30A7D3-146F-56E4-AE83-54FFCB411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3275" y="4887946"/>
            <a:ext cx="5040000" cy="123111"/>
          </a:xfrm>
        </p:spPr>
        <p:txBody>
          <a:bodyPr/>
          <a:lstStyle/>
          <a:p>
            <a:r>
              <a:rPr lang="fr-FR"/>
              <a:t>CT SMR - 12 février 2025</a:t>
            </a:r>
            <a:endParaRPr lang="fr-FR" dirty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1D11919-D7CA-3FC5-96AA-9E14F0EE45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-311"/>
            <a:ext cx="2451660" cy="343522"/>
          </a:xfrm>
        </p:spPr>
        <p:txBody>
          <a:bodyPr/>
          <a:lstStyle/>
          <a:p>
            <a:r>
              <a:rPr lang="fr-FR" dirty="0"/>
              <a:t>Classification « v2022 »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DCFF343F-6D1C-4671-8A79-2342560A9778}"/>
              </a:ext>
            </a:extLst>
          </p:cNvPr>
          <p:cNvSpPr txBox="1">
            <a:spLocks/>
          </p:cNvSpPr>
          <p:nvPr/>
        </p:nvSpPr>
        <p:spPr>
          <a:xfrm>
            <a:off x="467544" y="1163672"/>
            <a:ext cx="8058811" cy="3585597"/>
          </a:xfrm>
          <a:prstGeom prst="rect">
            <a:avLst/>
          </a:prstGeom>
        </p:spPr>
        <p:txBody>
          <a:bodyPr vert="horz" wrap="square" lIns="36000" tIns="0" rIns="36000" bIns="0" rtlCol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4150"/>
            <a:r>
              <a:rPr lang="fr-FR" sz="2000" dirty="0">
                <a:latin typeface="Arial"/>
                <a:ea typeface="ＭＳ Ｐゴシック"/>
                <a:cs typeface="Arial"/>
              </a:rPr>
              <a:t>Rappel</a:t>
            </a:r>
            <a:endParaRPr lang="fr-FR" sz="2000" dirty="0">
              <a:latin typeface="Calibri"/>
              <a:cs typeface="Calibri"/>
            </a:endParaRPr>
          </a:p>
          <a:p>
            <a:pPr marL="12600" lvl="3" indent="-228600">
              <a:spcBef>
                <a:spcPts val="0"/>
              </a:spcBef>
            </a:pPr>
            <a:r>
              <a:rPr lang="fr-FR" sz="1600" dirty="0">
                <a:latin typeface="Arial"/>
                <a:ea typeface="ＭＳ Ｐゴシック"/>
                <a:cs typeface="Arial"/>
              </a:rPr>
              <a:t>Mise en œuvre de la nouvelle classification « v2022 »</a:t>
            </a:r>
          </a:p>
          <a:p>
            <a:pPr marL="12600" lvl="3" indent="-228600">
              <a:spcBef>
                <a:spcPts val="0"/>
              </a:spcBef>
            </a:pPr>
            <a:r>
              <a:rPr lang="fr-FR" sz="1600" dirty="0">
                <a:latin typeface="Arial"/>
                <a:ea typeface="ＭＳ Ｐゴシック"/>
                <a:cs typeface="Arial"/>
              </a:rPr>
              <a:t>En 2023, présentation de l’activité des années</a:t>
            </a:r>
            <a:r>
              <a:rPr lang="fr-FR" sz="1600" dirty="0"/>
              <a:t> 2017-2022 groupées en « v2022 »</a:t>
            </a:r>
            <a:endParaRPr lang="fr-FR" sz="1600" dirty="0">
              <a:latin typeface="Arial"/>
              <a:ea typeface="ＭＳ Ｐゴシック"/>
              <a:cs typeface="Arial"/>
            </a:endParaRPr>
          </a:p>
          <a:p>
            <a:pPr marL="0" lvl="3" indent="0">
              <a:spcBef>
                <a:spcPts val="0"/>
              </a:spcBef>
              <a:buNone/>
            </a:pPr>
            <a:endParaRPr lang="fr-FR" sz="1600" dirty="0"/>
          </a:p>
          <a:p>
            <a:pPr marL="0" lvl="3" indent="0">
              <a:spcBef>
                <a:spcPts val="0"/>
              </a:spcBef>
              <a:buNone/>
            </a:pPr>
            <a:r>
              <a:rPr lang="fr-FR" sz="1800" b="1" dirty="0">
                <a:solidFill>
                  <a:schemeClr val="accent1"/>
                </a:solidFill>
                <a:latin typeface="Arial"/>
                <a:ea typeface="ＭＳ Ｐゴシック"/>
                <a:cs typeface="Arial"/>
              </a:rPr>
              <a:t>   Poursuivre en 2025 l’analyse de la classification à partir des données </a:t>
            </a:r>
            <a:r>
              <a:rPr lang="fr-FR" sz="1800" b="1" dirty="0">
                <a:solidFill>
                  <a:schemeClr val="accent1"/>
                </a:solidFill>
                <a:ea typeface="ＭＳ Ｐゴシック"/>
                <a:cs typeface="Arial"/>
              </a:rPr>
              <a:t>d’activités des établissements</a:t>
            </a:r>
            <a:endParaRPr lang="fr-FR" sz="1800" b="1" dirty="0">
              <a:solidFill>
                <a:schemeClr val="accent1"/>
              </a:solidFill>
              <a:latin typeface="Arial"/>
              <a:ea typeface="ＭＳ Ｐゴシック"/>
              <a:cs typeface="Arial"/>
            </a:endParaRPr>
          </a:p>
          <a:p>
            <a:pPr marL="12600" lvl="3" indent="-228600">
              <a:spcBef>
                <a:spcPts val="0"/>
              </a:spcBef>
            </a:pPr>
            <a:r>
              <a:rPr lang="fr-FR" sz="1600" dirty="0"/>
              <a:t>Décrire et analyser l’activité</a:t>
            </a:r>
          </a:p>
          <a:p>
            <a:pPr marL="408600" lvl="4" indent="-228600"/>
            <a:r>
              <a:rPr lang="fr-FR" sz="1600" dirty="0"/>
              <a:t>Aux différents nœuds de la classification (GN, GR, GL, GME)</a:t>
            </a:r>
          </a:p>
          <a:p>
            <a:pPr marL="408600" lvl="4" indent="-228600"/>
            <a:r>
              <a:rPr lang="fr-FR" sz="1600" dirty="0"/>
              <a:t>Au regard des hypothèses de travail à la construction « v2022 »</a:t>
            </a:r>
          </a:p>
          <a:p>
            <a:pPr marL="12600" lvl="3" indent="-228600">
              <a:spcBef>
                <a:spcPts val="0"/>
              </a:spcBef>
            </a:pPr>
            <a:r>
              <a:rPr lang="fr-FR" sz="1600" dirty="0"/>
              <a:t>Prendre en compte les suggestions et les attentes des établissements</a:t>
            </a:r>
          </a:p>
          <a:p>
            <a:pPr marL="12600" lvl="3" indent="-228600">
              <a:spcBef>
                <a:spcPts val="0"/>
              </a:spcBef>
            </a:pPr>
            <a:endParaRPr lang="fr-FR" sz="1600" dirty="0"/>
          </a:p>
          <a:p>
            <a:pPr marL="0" lvl="3" indent="0">
              <a:spcBef>
                <a:spcPts val="0"/>
              </a:spcBef>
              <a:buNone/>
            </a:pPr>
            <a:r>
              <a:rPr lang="fr-FR" sz="1800" b="1" dirty="0">
                <a:solidFill>
                  <a:schemeClr val="accent1"/>
                </a:solidFill>
                <a:latin typeface="Arial"/>
                <a:ea typeface="ＭＳ Ｐゴシック"/>
                <a:cs typeface="Arial"/>
              </a:rPr>
              <a:t>  Proposer des pistes d’amélioration de la classification</a:t>
            </a:r>
          </a:p>
          <a:p>
            <a:pPr marL="12600" lvl="3" indent="-228600">
              <a:spcBef>
                <a:spcPts val="0"/>
              </a:spcBef>
            </a:pPr>
            <a:endParaRPr lang="fr-FR" sz="1600" dirty="0"/>
          </a:p>
          <a:p>
            <a:pPr lvl="2"/>
            <a:endParaRPr lang="fr-FR" sz="1000" dirty="0">
              <a:latin typeface="Arial"/>
              <a:ea typeface="ＭＳ Ｐゴシック"/>
              <a:cs typeface="Arial"/>
            </a:endParaRPr>
          </a:p>
        </p:txBody>
      </p:sp>
      <p:sp>
        <p:nvSpPr>
          <p:cNvPr id="9" name="Titre 5">
            <a:extLst>
              <a:ext uri="{FF2B5EF4-FFF2-40B4-BE49-F238E27FC236}">
                <a16:creationId xmlns:a16="http://schemas.microsoft.com/office/drawing/2014/main" id="{CA4CA368-5162-40CC-95C3-205CF38EF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825" y="553282"/>
            <a:ext cx="7200900" cy="384721"/>
          </a:xfrm>
        </p:spPr>
        <p:txBody>
          <a:bodyPr/>
          <a:lstStyle/>
          <a:p>
            <a:r>
              <a:rPr lang="fr-FR" dirty="0"/>
              <a:t>Suivi de la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4011630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B7145-B219-A936-3336-24838A420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43242E-3450-1FC8-0319-BAAB048E3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5836" y="1729720"/>
            <a:ext cx="5400000" cy="384721"/>
          </a:xfrm>
        </p:spPr>
        <p:txBody>
          <a:bodyPr/>
          <a:lstStyle/>
          <a:p>
            <a:r>
              <a:rPr lang="fr-FR" dirty="0"/>
              <a:t>Projet nouveau csar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5BE0C93-707F-01BB-03D1-22CA2A40A2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87392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2CEFA-E9B7-BEAA-368F-CFB3C5361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8013E18-4B30-452F-DAF1-2A2650B54F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" y="1"/>
            <a:ext cx="5574310" cy="343522"/>
          </a:xfrm>
        </p:spPr>
        <p:txBody>
          <a:bodyPr/>
          <a:lstStyle/>
          <a:p>
            <a:r>
              <a:rPr lang="fr-FR" dirty="0"/>
              <a:t>CSAR- CS et calendrier de publication du guide de codage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B87D9B9-DCAD-A948-66B2-125F12885EFD}"/>
              </a:ext>
            </a:extLst>
          </p:cNvPr>
          <p:cNvSpPr txBox="1"/>
          <p:nvPr/>
        </p:nvSpPr>
        <p:spPr>
          <a:xfrm>
            <a:off x="539552" y="1265843"/>
            <a:ext cx="8064896" cy="1169551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chemeClr val="accent1"/>
                </a:solidFill>
              </a:rPr>
              <a:t>Publication en juillet 2024 </a:t>
            </a:r>
            <a:r>
              <a:rPr lang="fr-FR" sz="1600" b="1" dirty="0">
                <a:solidFill>
                  <a:schemeClr val="accent1"/>
                </a:solidFill>
              </a:rPr>
              <a:t>de la </a:t>
            </a:r>
            <a:r>
              <a:rPr lang="fr-FR" sz="1600" b="1" i="1" dirty="0">
                <a:solidFill>
                  <a:schemeClr val="accent1"/>
                </a:solidFill>
              </a:rPr>
              <a:t>Version provisoire du guide de codage</a:t>
            </a:r>
          </a:p>
          <a:p>
            <a:pPr marL="1314450" lvl="3" indent="-285750" algn="just"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accent1"/>
                </a:solidFill>
              </a:rPr>
              <a:t>Liste des actes CSAR, avec leur description</a:t>
            </a:r>
          </a:p>
          <a:p>
            <a:pPr marL="1314450" lvl="3" indent="-285750" algn="just"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accent1"/>
                </a:solidFill>
              </a:rPr>
              <a:t>Association possible avec les modulateurs (lieu, technicité, temps)</a:t>
            </a:r>
          </a:p>
          <a:p>
            <a:pPr marL="1314450" lvl="3" indent="-285750" algn="just"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accent1"/>
                </a:solidFill>
              </a:rPr>
              <a:t>Association possible avec les modalités collectives et pluriprofessionnelles</a:t>
            </a:r>
          </a:p>
          <a:p>
            <a:pPr marL="1314450" lvl="3" indent="-285750" algn="just">
              <a:buFont typeface="Arial" panose="020B0604020202020204" pitchFamily="34" charset="0"/>
              <a:buChar char="•"/>
            </a:pPr>
            <a:r>
              <a:rPr lang="fr-FR" sz="1400" dirty="0">
                <a:solidFill>
                  <a:schemeClr val="accent1"/>
                </a:solidFill>
              </a:rPr>
              <a:t>Outil de transcodage CSARR </a:t>
            </a:r>
            <a:r>
              <a:rPr lang="fr-FR" sz="1400" dirty="0">
                <a:solidFill>
                  <a:schemeClr val="accent1"/>
                </a:solidFill>
                <a:sym typeface="Wingdings" panose="05000000000000000000" pitchFamily="2" charset="2"/>
              </a:rPr>
              <a:t> CSAR</a:t>
            </a:r>
            <a:endParaRPr lang="fr-FR" sz="1400" dirty="0">
              <a:solidFill>
                <a:schemeClr val="accent1"/>
              </a:solidFill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EA6D0AC-CE2F-1D08-8F14-4A7F44D85B9E}"/>
              </a:ext>
            </a:extLst>
          </p:cNvPr>
          <p:cNvSpPr/>
          <p:nvPr/>
        </p:nvSpPr>
        <p:spPr>
          <a:xfrm>
            <a:off x="270025" y="595418"/>
            <a:ext cx="5760073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CS n°3 le 24 juin 2024 : Arbitrage sur la partie « Nomenclature »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EC6CDEF9-E526-D6ED-1C73-191582951455}"/>
              </a:ext>
            </a:extLst>
          </p:cNvPr>
          <p:cNvSpPr/>
          <p:nvPr/>
        </p:nvSpPr>
        <p:spPr>
          <a:xfrm>
            <a:off x="270025" y="2883839"/>
            <a:ext cx="5865105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CS n° 4 le 7 janvier 2025 : Arbitrage sur la partie « Intervenants »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031D152-246A-F94D-5019-6BA34F59596B}"/>
              </a:ext>
            </a:extLst>
          </p:cNvPr>
          <p:cNvSpPr txBox="1"/>
          <p:nvPr/>
        </p:nvSpPr>
        <p:spPr>
          <a:xfrm>
            <a:off x="539552" y="3582573"/>
            <a:ext cx="852481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fr-FR" sz="2000" b="1" dirty="0">
              <a:solidFill>
                <a:schemeClr val="accent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1800" b="1" dirty="0">
                <a:solidFill>
                  <a:schemeClr val="accent1"/>
                </a:solidFill>
              </a:rPr>
              <a:t>Publication </a:t>
            </a:r>
            <a:r>
              <a:rPr lang="fr-FR" sz="1800" b="1" i="1" dirty="0">
                <a:solidFill>
                  <a:schemeClr val="accent1"/>
                </a:solidFill>
              </a:rPr>
              <a:t>courant</a:t>
            </a:r>
            <a:r>
              <a:rPr lang="fr-FR" sz="1800" b="1" dirty="0">
                <a:solidFill>
                  <a:schemeClr val="accent1"/>
                </a:solidFill>
              </a:rPr>
              <a:t> </a:t>
            </a:r>
            <a:r>
              <a:rPr lang="fr-FR" sz="1800" b="1" i="1" dirty="0">
                <a:solidFill>
                  <a:schemeClr val="accent1"/>
                </a:solidFill>
              </a:rPr>
              <a:t>février </a:t>
            </a:r>
            <a:r>
              <a:rPr lang="fr-FR" sz="1800" b="1" dirty="0">
                <a:solidFill>
                  <a:schemeClr val="accent1"/>
                </a:solidFill>
              </a:rPr>
              <a:t>2025 </a:t>
            </a:r>
            <a:r>
              <a:rPr lang="fr-FR" sz="1400" b="1" dirty="0">
                <a:solidFill>
                  <a:schemeClr val="accent1"/>
                </a:solidFill>
              </a:rPr>
              <a:t>de la </a:t>
            </a:r>
            <a:r>
              <a:rPr lang="fr-FR" sz="1400" b="1" i="1" dirty="0">
                <a:solidFill>
                  <a:schemeClr val="accent1"/>
                </a:solidFill>
              </a:rPr>
              <a:t>Version 2025 du guide de codage</a:t>
            </a:r>
            <a:endParaRPr lang="fr-FR" sz="1800" b="1" i="1" dirty="0">
              <a:solidFill>
                <a:schemeClr val="accent1"/>
              </a:solidFill>
            </a:endParaRPr>
          </a:p>
          <a:p>
            <a:pPr marL="1314450" lvl="3" indent="-285750" algn="just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accent1"/>
                </a:solidFill>
              </a:rPr>
              <a:t>Liste des actes attendus par intervenant, </a:t>
            </a:r>
            <a:r>
              <a:rPr lang="fr-FR" sz="1600" u="sng" dirty="0">
                <a:solidFill>
                  <a:schemeClr val="accent1"/>
                </a:solidFill>
              </a:rPr>
              <a:t>publiée à titre indicatif pour 2025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030E977-4F1B-D3CB-D520-E01221CF368B}"/>
              </a:ext>
            </a:extLst>
          </p:cNvPr>
          <p:cNvSpPr txBox="1"/>
          <p:nvPr/>
        </p:nvSpPr>
        <p:spPr>
          <a:xfrm>
            <a:off x="839741" y="3474851"/>
            <a:ext cx="6442760" cy="215444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fr-FR" sz="1400" i="1" dirty="0">
                <a:solidFill>
                  <a:schemeClr val="tx2"/>
                </a:solidFill>
              </a:rPr>
              <a:t>Approbation de la liste par le CS le lundi 10 février</a:t>
            </a:r>
          </a:p>
        </p:txBody>
      </p:sp>
      <p:sp>
        <p:nvSpPr>
          <p:cNvPr id="9" name="Flèche : courbe vers la droite 8">
            <a:extLst>
              <a:ext uri="{FF2B5EF4-FFF2-40B4-BE49-F238E27FC236}">
                <a16:creationId xmlns:a16="http://schemas.microsoft.com/office/drawing/2014/main" id="{D79103C5-C745-C8B9-5E54-E6133A59E985}"/>
              </a:ext>
            </a:extLst>
          </p:cNvPr>
          <p:cNvSpPr/>
          <p:nvPr/>
        </p:nvSpPr>
        <p:spPr>
          <a:xfrm rot="19384780">
            <a:off x="284429" y="3229709"/>
            <a:ext cx="358346" cy="569697"/>
          </a:xfrm>
          <a:prstGeom prst="curved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F60BF9B-A5FF-B247-6120-C030B9E66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pic>
        <p:nvPicPr>
          <p:cNvPr id="13" name="Image 12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8A238499-81D6-CD89-5530-4CC021B534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189" y="157231"/>
            <a:ext cx="522274" cy="522274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9D0F5084-0AE4-FA5E-7CA4-DEC4ED8A25E7}"/>
              </a:ext>
            </a:extLst>
          </p:cNvPr>
          <p:cNvSpPr txBox="1"/>
          <p:nvPr/>
        </p:nvSpPr>
        <p:spPr>
          <a:xfrm>
            <a:off x="6905750" y="319126"/>
            <a:ext cx="815376" cy="184666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fr-FR" sz="1200" b="1" dirty="0"/>
              <a:t>DGOS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DF52198-970A-BE3D-3114-56E822973083}"/>
              </a:ext>
            </a:extLst>
          </p:cNvPr>
          <p:cNvSpPr txBox="1"/>
          <p:nvPr/>
        </p:nvSpPr>
        <p:spPr>
          <a:xfrm>
            <a:off x="7282501" y="742169"/>
            <a:ext cx="815376" cy="184666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fr-FR" sz="1200" b="1" dirty="0"/>
              <a:t>DSS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E576E57-615D-20BA-BADF-A266BDD313B2}"/>
              </a:ext>
            </a:extLst>
          </p:cNvPr>
          <p:cNvSpPr txBox="1"/>
          <p:nvPr/>
        </p:nvSpPr>
        <p:spPr>
          <a:xfrm>
            <a:off x="7804775" y="728395"/>
            <a:ext cx="815376" cy="184666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fr-FR" sz="1200" b="1" dirty="0"/>
              <a:t>CNAM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91EA3DB-C25D-8364-F540-6767C17592EC}"/>
              </a:ext>
            </a:extLst>
          </p:cNvPr>
          <p:cNvSpPr txBox="1"/>
          <p:nvPr/>
        </p:nvSpPr>
        <p:spPr>
          <a:xfrm>
            <a:off x="8278941" y="323373"/>
            <a:ext cx="651013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fr-FR" sz="1200" b="1" dirty="0"/>
              <a:t>ATIH</a:t>
            </a:r>
          </a:p>
        </p:txBody>
      </p:sp>
    </p:spTree>
    <p:extLst>
      <p:ext uri="{BB962C8B-B14F-4D97-AF65-F5344CB8AC3E}">
        <p14:creationId xmlns:p14="http://schemas.microsoft.com/office/powerpoint/2010/main" val="89545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2CEFA-E9B7-BEAA-368F-CFB3C5361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8013E18-4B30-452F-DAF1-2A2650B54F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" y="1"/>
            <a:ext cx="3793374" cy="343522"/>
          </a:xfrm>
        </p:spPr>
        <p:txBody>
          <a:bodyPr/>
          <a:lstStyle/>
          <a:p>
            <a:r>
              <a:rPr lang="fr-FR" dirty="0"/>
              <a:t>CSAR- Principales conclusions du CS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B87D9B9-DCAD-A948-66B2-125F12885EFD}"/>
              </a:ext>
            </a:extLst>
          </p:cNvPr>
          <p:cNvSpPr txBox="1"/>
          <p:nvPr/>
        </p:nvSpPr>
        <p:spPr>
          <a:xfrm>
            <a:off x="141519" y="613910"/>
            <a:ext cx="8598668" cy="492443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1600" b="1" dirty="0">
                <a:solidFill>
                  <a:schemeClr val="accent1"/>
                </a:solidFill>
              </a:rPr>
              <a:t>En vue de l’application du modèle cible, aucun acte attendu pour les intervenants amenés à être supprimés :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030E977-4F1B-D3CB-D520-E01221CF368B}"/>
              </a:ext>
            </a:extLst>
          </p:cNvPr>
          <p:cNvSpPr txBox="1"/>
          <p:nvPr/>
        </p:nvSpPr>
        <p:spPr>
          <a:xfrm>
            <a:off x="649450" y="1160263"/>
            <a:ext cx="6442760" cy="1723549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i="1" dirty="0">
                <a:solidFill>
                  <a:schemeClr val="accent1"/>
                </a:solidFill>
              </a:rPr>
              <a:t>Autre intervenant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i="1" dirty="0">
                <a:solidFill>
                  <a:schemeClr val="accent1"/>
                </a:solidFill>
              </a:rPr>
              <a:t>Manipulateur en électroradiologie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i="1" dirty="0">
                <a:solidFill>
                  <a:schemeClr val="accent1"/>
                </a:solidFill>
              </a:rPr>
              <a:t>Enseignant général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i="1" dirty="0">
                <a:solidFill>
                  <a:schemeClr val="accent1"/>
                </a:solidFill>
              </a:rPr>
              <a:t>Instituteur spécialisé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i="1" dirty="0">
                <a:solidFill>
                  <a:schemeClr val="accent1"/>
                </a:solidFill>
              </a:rPr>
              <a:t>Psychotechnicien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i="1" dirty="0">
                <a:solidFill>
                  <a:schemeClr val="accent1"/>
                </a:solidFill>
              </a:rPr>
              <a:t>Conseiller en économie sociale et familiale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i="1" dirty="0">
                <a:solidFill>
                  <a:schemeClr val="accent1"/>
                </a:solidFill>
              </a:rPr>
              <a:t>Documentaliste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i="1" dirty="0">
                <a:solidFill>
                  <a:schemeClr val="accent1"/>
                </a:solidFill>
              </a:rPr>
              <a:t>Chiropracteur ostéopathe</a:t>
            </a:r>
            <a:endParaRPr lang="fr-FR" sz="1400" i="1" dirty="0">
              <a:solidFill>
                <a:schemeClr val="tx2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6DEAD55-970D-1E17-B00C-05169C3D0AE9}"/>
              </a:ext>
            </a:extLst>
          </p:cNvPr>
          <p:cNvSpPr txBox="1"/>
          <p:nvPr/>
        </p:nvSpPr>
        <p:spPr>
          <a:xfrm>
            <a:off x="141519" y="3550942"/>
            <a:ext cx="8598668" cy="738664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1600" b="1" dirty="0">
                <a:solidFill>
                  <a:schemeClr val="accent1"/>
                </a:solidFill>
              </a:rPr>
              <a:t>Des remaniements de la liste indicative des actes attendus par intervenant seront sûrement nécessaires afin de prendre en compte les retours utilisateurs et les réalités de codage sur le terrain.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E4A365E-F76A-AE4E-301A-6FC7F11DDDD8}"/>
              </a:ext>
            </a:extLst>
          </p:cNvPr>
          <p:cNvSpPr txBox="1"/>
          <p:nvPr/>
        </p:nvSpPr>
        <p:spPr>
          <a:xfrm>
            <a:off x="846850" y="3046337"/>
            <a:ext cx="7893337" cy="21544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pPr algn="just"/>
            <a:r>
              <a:rPr lang="fr-FR" sz="1400" b="1" dirty="0">
                <a:solidFill>
                  <a:schemeClr val="tx2"/>
                </a:solidFill>
              </a:rPr>
              <a:t>Nécessaire réalisation d’une étude d’impact avant mise en œuvre du modèle cible</a:t>
            </a:r>
          </a:p>
        </p:txBody>
      </p:sp>
      <p:sp>
        <p:nvSpPr>
          <p:cNvPr id="12" name="Flèche : courbe vers la droite 11">
            <a:extLst>
              <a:ext uri="{FF2B5EF4-FFF2-40B4-BE49-F238E27FC236}">
                <a16:creationId xmlns:a16="http://schemas.microsoft.com/office/drawing/2014/main" id="{3D689902-06F2-F1A8-8D23-F485B08379A9}"/>
              </a:ext>
            </a:extLst>
          </p:cNvPr>
          <p:cNvSpPr/>
          <p:nvPr/>
        </p:nvSpPr>
        <p:spPr>
          <a:xfrm rot="19384780">
            <a:off x="304915" y="2761489"/>
            <a:ext cx="358346" cy="569697"/>
          </a:xfrm>
          <a:prstGeom prst="curved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E4AB4A5-CEF8-423B-920A-B0F91C3510F5}"/>
              </a:ext>
            </a:extLst>
          </p:cNvPr>
          <p:cNvSpPr txBox="1"/>
          <p:nvPr/>
        </p:nvSpPr>
        <p:spPr>
          <a:xfrm>
            <a:off x="846850" y="4421868"/>
            <a:ext cx="7893337" cy="21544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pPr algn="just"/>
            <a:r>
              <a:rPr lang="fr-FR" sz="1400" b="1" dirty="0">
                <a:solidFill>
                  <a:schemeClr val="tx2"/>
                </a:solidFill>
              </a:rPr>
              <a:t>Organisation de comités de suivi supplémentaires à prévoir courant 2026</a:t>
            </a:r>
          </a:p>
        </p:txBody>
      </p:sp>
      <p:sp>
        <p:nvSpPr>
          <p:cNvPr id="14" name="Flèche : courbe vers la droite 13">
            <a:extLst>
              <a:ext uri="{FF2B5EF4-FFF2-40B4-BE49-F238E27FC236}">
                <a16:creationId xmlns:a16="http://schemas.microsoft.com/office/drawing/2014/main" id="{F279C81F-ED9C-128C-133F-705A804B6C61}"/>
              </a:ext>
            </a:extLst>
          </p:cNvPr>
          <p:cNvSpPr/>
          <p:nvPr/>
        </p:nvSpPr>
        <p:spPr>
          <a:xfrm rot="19384780">
            <a:off x="224639" y="4203590"/>
            <a:ext cx="358346" cy="569697"/>
          </a:xfrm>
          <a:prstGeom prst="curved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4E555C-2EB7-1D54-50A3-AB8520E42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98229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2CEFA-E9B7-BEAA-368F-CFB3C5361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8013E18-4B30-452F-DAF1-2A2650B54F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" y="1"/>
            <a:ext cx="3793374" cy="343522"/>
          </a:xfrm>
        </p:spPr>
        <p:txBody>
          <a:bodyPr/>
          <a:lstStyle/>
          <a:p>
            <a:r>
              <a:rPr lang="fr-FR" dirty="0"/>
              <a:t>CSAR- Principales conclusions du CS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58DC9F3-7446-28B8-89C9-4ED53E99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6820" y="84738"/>
            <a:ext cx="4929999" cy="246221"/>
          </a:xfrm>
        </p:spPr>
        <p:txBody>
          <a:bodyPr/>
          <a:lstStyle/>
          <a:p>
            <a:r>
              <a:rPr lang="fr-FR" sz="1600" dirty="0">
                <a:cs typeface="Arial"/>
              </a:rPr>
              <a:t>Cas particulier des IDE</a:t>
            </a:r>
            <a:endParaRPr lang="fr-FR" sz="1600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F800FD42-50FB-578E-286C-4ACD72F38F65}"/>
              </a:ext>
            </a:extLst>
          </p:cNvPr>
          <p:cNvSpPr/>
          <p:nvPr/>
        </p:nvSpPr>
        <p:spPr>
          <a:xfrm>
            <a:off x="46097" y="544372"/>
            <a:ext cx="7260029" cy="405475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1D7CD2F-CC97-B1EE-0107-2EE2D1070A65}"/>
              </a:ext>
            </a:extLst>
          </p:cNvPr>
          <p:cNvSpPr txBox="1"/>
          <p:nvPr/>
        </p:nvSpPr>
        <p:spPr>
          <a:xfrm>
            <a:off x="404724" y="735230"/>
            <a:ext cx="6219276" cy="969496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just"/>
            <a:r>
              <a:rPr lang="fr-FR" sz="1050" dirty="0">
                <a:solidFill>
                  <a:schemeClr val="bg1"/>
                </a:solidFill>
              </a:rPr>
              <a:t>11E01, 11E02, 11E03, 11S01, 11S02, 11S03    6 actes des « activités de la vie quotidienne » ( évaluation et séance de réadaptation des activités basales, instrumentales et sociales) </a:t>
            </a:r>
          </a:p>
          <a:p>
            <a:pPr algn="just"/>
            <a:r>
              <a:rPr lang="fr-FR" sz="1050" dirty="0">
                <a:solidFill>
                  <a:schemeClr val="bg1"/>
                </a:solidFill>
              </a:rPr>
              <a:t>11E06    Evaluation des centres d'intérêt du patient </a:t>
            </a:r>
          </a:p>
          <a:p>
            <a:pPr algn="just"/>
            <a:r>
              <a:rPr lang="fr-FR" sz="1050" dirty="0">
                <a:solidFill>
                  <a:schemeClr val="bg1"/>
                </a:solidFill>
              </a:rPr>
              <a:t>11S09  Séance de réadaptation des activités de loisir, culturelles, artistiques et/ou physiques non sportives </a:t>
            </a:r>
          </a:p>
          <a:p>
            <a:pPr algn="just"/>
            <a:r>
              <a:rPr lang="fr-FR" sz="1050" dirty="0">
                <a:solidFill>
                  <a:schemeClr val="bg1"/>
                </a:solidFill>
              </a:rPr>
              <a:t>01E07     Evaluation structurée du comportement 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C5ABFA6-601C-DE41-515C-E704D7AE6F48}"/>
              </a:ext>
            </a:extLst>
          </p:cNvPr>
          <p:cNvSpPr/>
          <p:nvPr/>
        </p:nvSpPr>
        <p:spPr>
          <a:xfrm>
            <a:off x="321998" y="1783681"/>
            <a:ext cx="6866738" cy="2657791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315DB6B-FEB8-3695-BD81-0023D159D13E}"/>
              </a:ext>
            </a:extLst>
          </p:cNvPr>
          <p:cNvSpPr txBox="1"/>
          <p:nvPr/>
        </p:nvSpPr>
        <p:spPr>
          <a:xfrm>
            <a:off x="460013" y="1984530"/>
            <a:ext cx="6728723" cy="1938992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fr-FR" sz="1050" dirty="0">
                <a:solidFill>
                  <a:schemeClr val="bg1"/>
                </a:solidFill>
              </a:rPr>
              <a:t>3 actes d’ETP dans le cadre d’un programme déclaré (formation obligatoire)</a:t>
            </a:r>
          </a:p>
          <a:p>
            <a:r>
              <a:rPr lang="fr-FR" sz="1050" dirty="0">
                <a:solidFill>
                  <a:schemeClr val="bg1"/>
                </a:solidFill>
              </a:rPr>
              <a:t>3 actes d’ETP hors programme déclaré (formation obligatoire)</a:t>
            </a:r>
          </a:p>
          <a:p>
            <a:r>
              <a:rPr lang="fr-FR" sz="1050" dirty="0">
                <a:solidFill>
                  <a:schemeClr val="bg1"/>
                </a:solidFill>
              </a:rPr>
              <a:t>02E07        Evaluation de la douleur</a:t>
            </a:r>
          </a:p>
          <a:p>
            <a:r>
              <a:rPr lang="fr-FR" sz="1050" dirty="0">
                <a:solidFill>
                  <a:schemeClr val="bg1"/>
                </a:solidFill>
              </a:rPr>
              <a:t>05E02        Evaluation des fonctions de l’oralité alimentaire</a:t>
            </a:r>
          </a:p>
          <a:p>
            <a:r>
              <a:rPr lang="fr-FR" sz="1050" dirty="0">
                <a:solidFill>
                  <a:schemeClr val="bg1"/>
                </a:solidFill>
              </a:rPr>
              <a:t>05S02        Séance de réadaptation des fonctions de l’oralité alimentaire</a:t>
            </a:r>
          </a:p>
          <a:p>
            <a:r>
              <a:rPr lang="fr-FR" sz="1050" dirty="0">
                <a:solidFill>
                  <a:schemeClr val="bg1"/>
                </a:solidFill>
              </a:rPr>
              <a:t>10S03	Séance d'apprentissage du patient et/ou de son entourage à la réalisation d'un autosoin</a:t>
            </a:r>
          </a:p>
          <a:p>
            <a:r>
              <a:rPr lang="fr-FR" sz="1050" dirty="0">
                <a:solidFill>
                  <a:schemeClr val="bg1"/>
                </a:solidFill>
              </a:rPr>
              <a:t>10S04	Séance d'information à visée préventive du patient et/ou de son entourage</a:t>
            </a:r>
          </a:p>
          <a:p>
            <a:r>
              <a:rPr lang="fr-FR" sz="1050" dirty="0">
                <a:solidFill>
                  <a:schemeClr val="bg1"/>
                </a:solidFill>
              </a:rPr>
              <a:t>11E10	Entretien relatif au projet de soin et/ou au projet de vie du patient </a:t>
            </a:r>
          </a:p>
          <a:p>
            <a:r>
              <a:rPr lang="fr-FR" sz="1050" dirty="0">
                <a:solidFill>
                  <a:schemeClr val="bg1"/>
                </a:solidFill>
              </a:rPr>
              <a:t>11E12	Evaluation standardisée de la qualité de vie du patient</a:t>
            </a:r>
          </a:p>
          <a:p>
            <a:r>
              <a:rPr lang="fr-FR" sz="1050" dirty="0">
                <a:solidFill>
                  <a:schemeClr val="bg1"/>
                </a:solidFill>
              </a:rPr>
              <a:t>11E13	Évaluation standardisée du fardeau de l'aidant</a:t>
            </a:r>
          </a:p>
          <a:p>
            <a:r>
              <a:rPr lang="fr-FR" sz="1050" dirty="0">
                <a:solidFill>
                  <a:schemeClr val="bg1"/>
                </a:solidFill>
              </a:rPr>
              <a:t>11S05	Séance de réadaptation à la parentalité</a:t>
            </a:r>
          </a:p>
          <a:p>
            <a:r>
              <a:rPr lang="fr-FR" sz="1050" dirty="0">
                <a:solidFill>
                  <a:schemeClr val="bg1"/>
                </a:solidFill>
              </a:rPr>
              <a:t>11S13	Séance d'accompagnement au retour à domicile, ou à une sortie thérapeutique</a:t>
            </a:r>
            <a:endParaRPr lang="fr-FR" sz="1050" i="1" dirty="0">
              <a:solidFill>
                <a:schemeClr val="tx2"/>
              </a:solidFill>
            </a:endParaRPr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256186F8-39F3-F1A8-4A05-1200CA74C321}"/>
              </a:ext>
            </a:extLst>
          </p:cNvPr>
          <p:cNvSpPr/>
          <p:nvPr/>
        </p:nvSpPr>
        <p:spPr>
          <a:xfrm>
            <a:off x="640063" y="4135621"/>
            <a:ext cx="6306629" cy="611702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971FF18-0503-6F16-03EB-3831C61EA83A}"/>
              </a:ext>
            </a:extLst>
          </p:cNvPr>
          <p:cNvSpPr txBox="1"/>
          <p:nvPr/>
        </p:nvSpPr>
        <p:spPr>
          <a:xfrm>
            <a:off x="820660" y="4217478"/>
            <a:ext cx="5620407" cy="484748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fr-FR" sz="1050" dirty="0">
                <a:solidFill>
                  <a:schemeClr val="bg1"/>
                </a:solidFill>
              </a:rPr>
              <a:t>01S12	Séance de thérapie </a:t>
            </a:r>
            <a:r>
              <a:rPr lang="fr-FR" sz="1050" dirty="0" err="1">
                <a:solidFill>
                  <a:schemeClr val="bg1"/>
                </a:solidFill>
              </a:rPr>
              <a:t>psycho-corporelle</a:t>
            </a:r>
            <a:endParaRPr lang="fr-FR" sz="1050" dirty="0">
              <a:solidFill>
                <a:schemeClr val="bg1"/>
              </a:solidFill>
            </a:endParaRPr>
          </a:p>
          <a:p>
            <a:r>
              <a:rPr lang="fr-FR" sz="1050" dirty="0">
                <a:solidFill>
                  <a:schemeClr val="bg1"/>
                </a:solidFill>
              </a:rPr>
              <a:t>02S09	Séance de prise en charge non médicamenteuse de la douleur</a:t>
            </a:r>
          </a:p>
          <a:p>
            <a:r>
              <a:rPr lang="fr-FR" sz="1050" dirty="0">
                <a:solidFill>
                  <a:schemeClr val="bg1"/>
                </a:solidFill>
              </a:rPr>
              <a:t>11S06	Séance de thérapie familiale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CF56D8-6FCA-84A9-EBB9-3210E6EBF3E0}"/>
              </a:ext>
            </a:extLst>
          </p:cNvPr>
          <p:cNvSpPr/>
          <p:nvPr/>
        </p:nvSpPr>
        <p:spPr>
          <a:xfrm>
            <a:off x="6642584" y="354993"/>
            <a:ext cx="2421530" cy="826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bg1"/>
                </a:solidFill>
              </a:rPr>
              <a:t>IDE</a:t>
            </a:r>
          </a:p>
          <a:p>
            <a:pPr algn="ctr"/>
            <a:r>
              <a:rPr lang="fr-FR" sz="1000" b="1" dirty="0">
                <a:solidFill>
                  <a:schemeClr val="bg1"/>
                </a:solidFill>
              </a:rPr>
              <a:t>2025: </a:t>
            </a:r>
            <a:r>
              <a:rPr lang="fr-FR" sz="1000" dirty="0">
                <a:solidFill>
                  <a:schemeClr val="bg1"/>
                </a:solidFill>
              </a:rPr>
              <a:t>Codage non attendu </a:t>
            </a:r>
          </a:p>
          <a:p>
            <a:pPr algn="ctr"/>
            <a:r>
              <a:rPr lang="fr-FR" sz="1000" b="1" dirty="0">
                <a:solidFill>
                  <a:schemeClr val="bg1"/>
                </a:solidFill>
              </a:rPr>
              <a:t>Modèle cible: </a:t>
            </a:r>
            <a:r>
              <a:rPr lang="fr-FR" sz="1000" dirty="0">
                <a:solidFill>
                  <a:schemeClr val="bg1"/>
                </a:solidFill>
              </a:rPr>
              <a:t>Périmètre restreint à la pédiatrie, aux soins palliatifs, à la</a:t>
            </a:r>
          </a:p>
          <a:p>
            <a:pPr algn="ctr"/>
            <a:r>
              <a:rPr lang="fr-FR" sz="1000" dirty="0">
                <a:solidFill>
                  <a:schemeClr val="bg1"/>
                </a:solidFill>
              </a:rPr>
              <a:t> gériatrie, à l’addictologie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7C5BC60-5064-640C-7776-6C331541B268}"/>
              </a:ext>
            </a:extLst>
          </p:cNvPr>
          <p:cNvSpPr/>
          <p:nvPr/>
        </p:nvSpPr>
        <p:spPr>
          <a:xfrm>
            <a:off x="6800501" y="1938446"/>
            <a:ext cx="2011494" cy="54127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bg1"/>
                </a:solidFill>
              </a:rPr>
              <a:t>IDE</a:t>
            </a:r>
          </a:p>
          <a:p>
            <a:pPr algn="ctr"/>
            <a:r>
              <a:rPr lang="fr-FR" sz="1050" dirty="0">
                <a:solidFill>
                  <a:schemeClr val="bg1"/>
                </a:solidFill>
              </a:rPr>
              <a:t>Codage attendu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36E4948-C764-06A0-6D57-D0E6FF5B9EEF}"/>
              </a:ext>
            </a:extLst>
          </p:cNvPr>
          <p:cNvSpPr/>
          <p:nvPr/>
        </p:nvSpPr>
        <p:spPr>
          <a:xfrm>
            <a:off x="6800501" y="3791602"/>
            <a:ext cx="2011494" cy="67910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bg1"/>
                </a:solidFill>
              </a:rPr>
              <a:t>Professionnel formé à la pratique dont IDE </a:t>
            </a:r>
          </a:p>
          <a:p>
            <a:pPr algn="ctr"/>
            <a:r>
              <a:rPr lang="fr-FR" sz="1050" dirty="0">
                <a:solidFill>
                  <a:schemeClr val="bg1"/>
                </a:solidFill>
              </a:rPr>
              <a:t>(Codage </a:t>
            </a:r>
            <a:r>
              <a:rPr lang="fr-FR" sz="1050">
                <a:solidFill>
                  <a:schemeClr val="bg1"/>
                </a:solidFill>
              </a:rPr>
              <a:t>attendu pour </a:t>
            </a:r>
            <a:r>
              <a:rPr lang="fr-FR" sz="1050" dirty="0">
                <a:solidFill>
                  <a:schemeClr val="bg1"/>
                </a:solidFill>
              </a:rPr>
              <a:t>l’intervenant 81)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D4D0620-4FDD-B4D6-8A3F-FF9C5FA61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8738605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FB8190-CEA6-135C-7D31-AFB5AECBE0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-7694"/>
            <a:ext cx="2478912" cy="358911"/>
          </a:xfrm>
        </p:spPr>
        <p:txBody>
          <a:bodyPr/>
          <a:lstStyle/>
          <a:p>
            <a:r>
              <a:rPr lang="fr-FR" sz="1600" dirty="0"/>
              <a:t>CSAR- Mise en œuvre</a:t>
            </a:r>
            <a:endParaRPr lang="fr-FR" dirty="0"/>
          </a:p>
        </p:txBody>
      </p:sp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0FEDFC43-ACCB-F06C-1AED-587001B74425}"/>
              </a:ext>
            </a:extLst>
          </p:cNvPr>
          <p:cNvGraphicFramePr/>
          <p:nvPr/>
        </p:nvGraphicFramePr>
        <p:xfrm>
          <a:off x="-784811" y="573833"/>
          <a:ext cx="10787552" cy="361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7730E76-B387-4444-95BB-660C89F9D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78494F3-608A-836E-BA94-294446F72F63}"/>
              </a:ext>
            </a:extLst>
          </p:cNvPr>
          <p:cNvSpPr txBox="1"/>
          <p:nvPr/>
        </p:nvSpPr>
        <p:spPr>
          <a:xfrm>
            <a:off x="760107" y="3867171"/>
            <a:ext cx="79139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FR" sz="1200" b="1" kern="1200" dirty="0">
                <a:solidFill>
                  <a:srgbClr val="FF0000"/>
                </a:solidFill>
                <a:latin typeface="Arial"/>
                <a:ea typeface="+mn-ea"/>
                <a:cs typeface="Arial"/>
              </a:rPr>
              <a:t>Une restitution de l’analyse du codage en CSAR et de son impact éventuel sur les case-mix à prévoir en CT tout au long de la phase transitoire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FR" sz="1200" b="1" dirty="0">
                <a:solidFill>
                  <a:srgbClr val="FF0000"/>
                </a:solidFill>
                <a:latin typeface="Arial"/>
                <a:cs typeface="Arial"/>
              </a:rPr>
              <a:t>Quels axes d’analyse privilégier ?</a:t>
            </a:r>
            <a:endParaRPr lang="fr-FR" sz="1200" b="1" kern="1200" dirty="0">
              <a:solidFill>
                <a:srgbClr val="FF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0" name="Flèche : courbe vers la droite 9">
            <a:extLst>
              <a:ext uri="{FF2B5EF4-FFF2-40B4-BE49-F238E27FC236}">
                <a16:creationId xmlns:a16="http://schemas.microsoft.com/office/drawing/2014/main" id="{6784A1DC-6F73-8938-D836-3C071B594EF0}"/>
              </a:ext>
            </a:extLst>
          </p:cNvPr>
          <p:cNvSpPr/>
          <p:nvPr/>
        </p:nvSpPr>
        <p:spPr>
          <a:xfrm rot="19384780">
            <a:off x="289145" y="3677588"/>
            <a:ext cx="316713" cy="619288"/>
          </a:xfrm>
          <a:prstGeom prst="curvedRigh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7922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68294-A45B-1266-6F41-0CEF50DCF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78DE9587-D0D2-C5FC-4322-A1B7168C0946}"/>
              </a:ext>
            </a:extLst>
          </p:cNvPr>
          <p:cNvCxnSpPr>
            <a:cxnSpLocks/>
          </p:cNvCxnSpPr>
          <p:nvPr/>
        </p:nvCxnSpPr>
        <p:spPr>
          <a:xfrm>
            <a:off x="4633784" y="109358"/>
            <a:ext cx="0" cy="4924784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AB10DA2-A009-75AD-6067-D75F269276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" y="-33346"/>
            <a:ext cx="3703606" cy="297356"/>
          </a:xfrm>
        </p:spPr>
        <p:txBody>
          <a:bodyPr/>
          <a:lstStyle/>
          <a:p>
            <a:r>
              <a:rPr lang="fr-FR" sz="1200" dirty="0"/>
              <a:t>CSAR- Calendrier de déploiement prévisionnel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BB3AB89-4421-A732-676E-31B1CFDDF05F}"/>
              </a:ext>
            </a:extLst>
          </p:cNvPr>
          <p:cNvSpPr txBox="1"/>
          <p:nvPr/>
        </p:nvSpPr>
        <p:spPr>
          <a:xfrm>
            <a:off x="2504681" y="832060"/>
            <a:ext cx="782739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Novembre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977B0F9-9409-C28B-D469-77C7767ED620}"/>
              </a:ext>
            </a:extLst>
          </p:cNvPr>
          <p:cNvSpPr txBox="1"/>
          <p:nvPr/>
        </p:nvSpPr>
        <p:spPr>
          <a:xfrm>
            <a:off x="3384412" y="832060"/>
            <a:ext cx="758247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Décembre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C9E994C-A0FD-C3D9-B6A8-628E22EB1301}"/>
              </a:ext>
            </a:extLst>
          </p:cNvPr>
          <p:cNvSpPr txBox="1"/>
          <p:nvPr/>
        </p:nvSpPr>
        <p:spPr>
          <a:xfrm>
            <a:off x="4214374" y="755115"/>
            <a:ext cx="758247" cy="3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Janvier-Février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CF5C0A06-589F-C055-C741-54061B7C5CDF}"/>
              </a:ext>
            </a:extLst>
          </p:cNvPr>
          <p:cNvCxnSpPr>
            <a:cxnSpLocks/>
          </p:cNvCxnSpPr>
          <p:nvPr/>
        </p:nvCxnSpPr>
        <p:spPr>
          <a:xfrm>
            <a:off x="1547664" y="621901"/>
            <a:ext cx="0" cy="373761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F3C4969F-0F2E-D4BB-31F2-94FBD258C86D}"/>
              </a:ext>
            </a:extLst>
          </p:cNvPr>
          <p:cNvCxnSpPr>
            <a:cxnSpLocks/>
          </p:cNvCxnSpPr>
          <p:nvPr/>
        </p:nvCxnSpPr>
        <p:spPr>
          <a:xfrm>
            <a:off x="6441709" y="621901"/>
            <a:ext cx="0" cy="373761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2381BADF-5E86-2467-88B4-1DB36E93B370}"/>
              </a:ext>
            </a:extLst>
          </p:cNvPr>
          <p:cNvSpPr txBox="1"/>
          <p:nvPr/>
        </p:nvSpPr>
        <p:spPr>
          <a:xfrm>
            <a:off x="1631294" y="755115"/>
            <a:ext cx="806887" cy="3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Septembre-Octobre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5964FEBD-F8D3-C638-B949-37A312C39A7A}"/>
              </a:ext>
            </a:extLst>
          </p:cNvPr>
          <p:cNvCxnSpPr>
            <a:cxnSpLocks/>
          </p:cNvCxnSpPr>
          <p:nvPr/>
        </p:nvCxnSpPr>
        <p:spPr>
          <a:xfrm>
            <a:off x="5012039" y="616148"/>
            <a:ext cx="0" cy="373761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11">
            <a:extLst>
              <a:ext uri="{FF2B5EF4-FFF2-40B4-BE49-F238E27FC236}">
                <a16:creationId xmlns:a16="http://schemas.microsoft.com/office/drawing/2014/main" id="{E87C8F00-16C2-1799-D637-68B9C82A2A18}"/>
              </a:ext>
            </a:extLst>
          </p:cNvPr>
          <p:cNvSpPr txBox="1"/>
          <p:nvPr/>
        </p:nvSpPr>
        <p:spPr>
          <a:xfrm>
            <a:off x="945518" y="755115"/>
            <a:ext cx="673005" cy="3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Juin-Juillet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B931936-9C53-6998-DBDA-E9E488F8FB50}"/>
              </a:ext>
            </a:extLst>
          </p:cNvPr>
          <p:cNvSpPr txBox="1"/>
          <p:nvPr/>
        </p:nvSpPr>
        <p:spPr>
          <a:xfrm>
            <a:off x="4996473" y="832060"/>
            <a:ext cx="758247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Mars</a:t>
            </a: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47607E6B-A8D4-AEAF-C269-77D82FBDF936}"/>
              </a:ext>
            </a:extLst>
          </p:cNvPr>
          <p:cNvSpPr/>
          <p:nvPr/>
        </p:nvSpPr>
        <p:spPr>
          <a:xfrm>
            <a:off x="0" y="1056033"/>
            <a:ext cx="963889" cy="723629"/>
          </a:xfrm>
          <a:prstGeom prst="roundRect">
            <a:avLst>
              <a:gd name="adj" fmla="val 1170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CODAGE SUR LE TERRAIN</a:t>
            </a:r>
          </a:p>
        </p:txBody>
      </p:sp>
      <p:sp>
        <p:nvSpPr>
          <p:cNvPr id="28" name="Rectangle: Rounded Corners 132">
            <a:extLst>
              <a:ext uri="{FF2B5EF4-FFF2-40B4-BE49-F238E27FC236}">
                <a16:creationId xmlns:a16="http://schemas.microsoft.com/office/drawing/2014/main" id="{F4F25C92-2765-759D-484B-E7692A88B78A}"/>
              </a:ext>
            </a:extLst>
          </p:cNvPr>
          <p:cNvSpPr/>
          <p:nvPr/>
        </p:nvSpPr>
        <p:spPr>
          <a:xfrm>
            <a:off x="-6181" y="3953751"/>
            <a:ext cx="960630" cy="1042405"/>
          </a:xfrm>
          <a:prstGeom prst="roundRect">
            <a:avLst>
              <a:gd name="adj" fmla="val 94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all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RESTITUTIONS ET EVALUATIONS</a:t>
            </a:r>
          </a:p>
        </p:txBody>
      </p:sp>
      <p:sp>
        <p:nvSpPr>
          <p:cNvPr id="30" name="Star: 5 Points 37">
            <a:extLst>
              <a:ext uri="{FF2B5EF4-FFF2-40B4-BE49-F238E27FC236}">
                <a16:creationId xmlns:a16="http://schemas.microsoft.com/office/drawing/2014/main" id="{17F4FB1D-5330-C508-9BA8-382D04BC093F}"/>
              </a:ext>
            </a:extLst>
          </p:cNvPr>
          <p:cNvSpPr/>
          <p:nvPr/>
        </p:nvSpPr>
        <p:spPr>
          <a:xfrm>
            <a:off x="1305053" y="3001903"/>
            <a:ext cx="135000" cy="13500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-2500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1" name="TextBox 40">
            <a:extLst>
              <a:ext uri="{FF2B5EF4-FFF2-40B4-BE49-F238E27FC236}">
                <a16:creationId xmlns:a16="http://schemas.microsoft.com/office/drawing/2014/main" id="{F95F96C0-5EAC-7E73-2E36-5CC6D558622B}"/>
              </a:ext>
            </a:extLst>
          </p:cNvPr>
          <p:cNvSpPr txBox="1"/>
          <p:nvPr/>
        </p:nvSpPr>
        <p:spPr>
          <a:xfrm>
            <a:off x="933034" y="3189573"/>
            <a:ext cx="9199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Publication du CSAR (Version provisoire)</a:t>
            </a:r>
          </a:p>
        </p:txBody>
      </p:sp>
      <p:sp>
        <p:nvSpPr>
          <p:cNvPr id="42" name="Isosceles Triangle 69">
            <a:extLst>
              <a:ext uri="{FF2B5EF4-FFF2-40B4-BE49-F238E27FC236}">
                <a16:creationId xmlns:a16="http://schemas.microsoft.com/office/drawing/2014/main" id="{62243021-E324-F5CD-34DB-C21FA8E544A6}"/>
              </a:ext>
            </a:extLst>
          </p:cNvPr>
          <p:cNvSpPr/>
          <p:nvPr/>
        </p:nvSpPr>
        <p:spPr>
          <a:xfrm>
            <a:off x="2647598" y="3377719"/>
            <a:ext cx="135000" cy="135000"/>
          </a:xfrm>
          <a:prstGeom prst="triangle">
            <a:avLst/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-2500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5" name="Star: 5 Points 102">
            <a:extLst>
              <a:ext uri="{FF2B5EF4-FFF2-40B4-BE49-F238E27FC236}">
                <a16:creationId xmlns:a16="http://schemas.microsoft.com/office/drawing/2014/main" id="{47CDB687-BDE4-3E87-5772-264F33A4DCD0}"/>
              </a:ext>
            </a:extLst>
          </p:cNvPr>
          <p:cNvSpPr/>
          <p:nvPr/>
        </p:nvSpPr>
        <p:spPr>
          <a:xfrm>
            <a:off x="4536113" y="2879994"/>
            <a:ext cx="135000" cy="13500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-2500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6" name="TextBox 105">
            <a:extLst>
              <a:ext uri="{FF2B5EF4-FFF2-40B4-BE49-F238E27FC236}">
                <a16:creationId xmlns:a16="http://schemas.microsoft.com/office/drawing/2014/main" id="{255DF32A-971E-2F48-4131-2140BEB70921}"/>
              </a:ext>
            </a:extLst>
          </p:cNvPr>
          <p:cNvSpPr txBox="1"/>
          <p:nvPr/>
        </p:nvSpPr>
        <p:spPr>
          <a:xfrm>
            <a:off x="3985641" y="3026876"/>
            <a:ext cx="13243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Publication du CSAR             ( Version définitive) et du Manuel de groupage </a:t>
            </a:r>
          </a:p>
        </p:txBody>
      </p:sp>
      <p:sp>
        <p:nvSpPr>
          <p:cNvPr id="57" name="TextBox 122">
            <a:extLst>
              <a:ext uri="{FF2B5EF4-FFF2-40B4-BE49-F238E27FC236}">
                <a16:creationId xmlns:a16="http://schemas.microsoft.com/office/drawing/2014/main" id="{7C19A756-D3DB-B601-93DF-D9FEEA7510AB}"/>
              </a:ext>
            </a:extLst>
          </p:cNvPr>
          <p:cNvSpPr txBox="1"/>
          <p:nvPr/>
        </p:nvSpPr>
        <p:spPr>
          <a:xfrm>
            <a:off x="2335735" y="3511516"/>
            <a:ext cx="716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Webinaire DIM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14/11</a:t>
            </a:r>
          </a:p>
        </p:txBody>
      </p:sp>
      <p:sp>
        <p:nvSpPr>
          <p:cNvPr id="60" name="Rectangle: Rounded Corners 131">
            <a:extLst>
              <a:ext uri="{FF2B5EF4-FFF2-40B4-BE49-F238E27FC236}">
                <a16:creationId xmlns:a16="http://schemas.microsoft.com/office/drawing/2014/main" id="{3E0164D5-7C44-E6E9-04EB-8EBA5B72FE3F}"/>
              </a:ext>
            </a:extLst>
          </p:cNvPr>
          <p:cNvSpPr/>
          <p:nvPr/>
        </p:nvSpPr>
        <p:spPr>
          <a:xfrm>
            <a:off x="2056" y="1834984"/>
            <a:ext cx="961833" cy="785425"/>
          </a:xfrm>
          <a:prstGeom prst="roundRect">
            <a:avLst>
              <a:gd name="adj" fmla="val 9473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all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ARBITRAGES</a:t>
            </a:r>
          </a:p>
        </p:txBody>
      </p: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9B388D08-0C30-D972-9110-B9E6E0A80839}"/>
              </a:ext>
            </a:extLst>
          </p:cNvPr>
          <p:cNvCxnSpPr>
            <a:cxnSpLocks/>
          </p:cNvCxnSpPr>
          <p:nvPr/>
        </p:nvCxnSpPr>
        <p:spPr>
          <a:xfrm>
            <a:off x="3334858" y="577658"/>
            <a:ext cx="0" cy="411480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A7794AF1-2EC1-0186-4138-716D7A912B5B}"/>
              </a:ext>
            </a:extLst>
          </p:cNvPr>
          <p:cNvCxnSpPr>
            <a:cxnSpLocks/>
          </p:cNvCxnSpPr>
          <p:nvPr/>
        </p:nvCxnSpPr>
        <p:spPr>
          <a:xfrm>
            <a:off x="2459133" y="581742"/>
            <a:ext cx="0" cy="411480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A4D3C764-EFB4-5911-AB80-6B29F64DFB88}"/>
              </a:ext>
            </a:extLst>
          </p:cNvPr>
          <p:cNvCxnSpPr>
            <a:cxnSpLocks/>
          </p:cNvCxnSpPr>
          <p:nvPr/>
        </p:nvCxnSpPr>
        <p:spPr>
          <a:xfrm>
            <a:off x="4171428" y="616148"/>
            <a:ext cx="0" cy="411480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D5D89301-A973-0684-B1BF-8E4E7DDB1E65}"/>
              </a:ext>
            </a:extLst>
          </p:cNvPr>
          <p:cNvCxnSpPr>
            <a:cxnSpLocks/>
          </p:cNvCxnSpPr>
          <p:nvPr/>
        </p:nvCxnSpPr>
        <p:spPr>
          <a:xfrm>
            <a:off x="5715268" y="590775"/>
            <a:ext cx="0" cy="411480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ZoneTexte 65">
            <a:extLst>
              <a:ext uri="{FF2B5EF4-FFF2-40B4-BE49-F238E27FC236}">
                <a16:creationId xmlns:a16="http://schemas.microsoft.com/office/drawing/2014/main" id="{3D9B2397-BF9A-553C-B587-CE8F4EDB49A1}"/>
              </a:ext>
            </a:extLst>
          </p:cNvPr>
          <p:cNvSpPr txBox="1">
            <a:spLocks/>
          </p:cNvSpPr>
          <p:nvPr/>
        </p:nvSpPr>
        <p:spPr>
          <a:xfrm>
            <a:off x="0" y="2675732"/>
            <a:ext cx="961833" cy="1222698"/>
          </a:xfrm>
          <a:prstGeom prst="round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>
            <a:defPPr>
              <a:defRPr lang="fr-FR"/>
            </a:defPPr>
            <a:lvl1pPr algn="ctr">
              <a:defRPr sz="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all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COMMUNICATION ET PUBLICATIONS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B78F8E56-CA6A-D8A4-55F6-E0EC4A2619B3}"/>
              </a:ext>
            </a:extLst>
          </p:cNvPr>
          <p:cNvSpPr txBox="1"/>
          <p:nvPr/>
        </p:nvSpPr>
        <p:spPr>
          <a:xfrm>
            <a:off x="8242657" y="410964"/>
            <a:ext cx="734033" cy="205184"/>
          </a:xfrm>
          <a:prstGeom prst="chevron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1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2027 ?</a:t>
            </a:r>
          </a:p>
        </p:txBody>
      </p:sp>
      <p:sp>
        <p:nvSpPr>
          <p:cNvPr id="71" name="Flèche : chevron 24">
            <a:extLst>
              <a:ext uri="{FF2B5EF4-FFF2-40B4-BE49-F238E27FC236}">
                <a16:creationId xmlns:a16="http://schemas.microsoft.com/office/drawing/2014/main" id="{BABFDA59-C9CB-9759-0FA5-7FB3A12BF06D}"/>
              </a:ext>
            </a:extLst>
          </p:cNvPr>
          <p:cNvSpPr/>
          <p:nvPr/>
        </p:nvSpPr>
        <p:spPr>
          <a:xfrm>
            <a:off x="5015516" y="1170467"/>
            <a:ext cx="3174027" cy="431513"/>
          </a:xfrm>
          <a:prstGeom prst="chevron">
            <a:avLst>
              <a:gd name="adj" fmla="val 1503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Double codage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CSARR/CSAR</a:t>
            </a:r>
          </a:p>
        </p:txBody>
      </p:sp>
      <p:sp>
        <p:nvSpPr>
          <p:cNvPr id="72" name="Flèche : chevron 24">
            <a:extLst>
              <a:ext uri="{FF2B5EF4-FFF2-40B4-BE49-F238E27FC236}">
                <a16:creationId xmlns:a16="http://schemas.microsoft.com/office/drawing/2014/main" id="{BC9D92BE-EA35-B8F3-0111-249DD0DDC8CB}"/>
              </a:ext>
            </a:extLst>
          </p:cNvPr>
          <p:cNvSpPr/>
          <p:nvPr/>
        </p:nvSpPr>
        <p:spPr>
          <a:xfrm>
            <a:off x="8224780" y="1170467"/>
            <a:ext cx="862855" cy="431513"/>
          </a:xfrm>
          <a:prstGeom prst="chevron">
            <a:avLst>
              <a:gd name="adj" fmla="val 1503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Modèle cible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Nouveau CSAR</a:t>
            </a:r>
          </a:p>
        </p:txBody>
      </p:sp>
      <p:sp>
        <p:nvSpPr>
          <p:cNvPr id="74" name="Flèche : pentagone 73">
            <a:extLst>
              <a:ext uri="{FF2B5EF4-FFF2-40B4-BE49-F238E27FC236}">
                <a16:creationId xmlns:a16="http://schemas.microsoft.com/office/drawing/2014/main" id="{8151065F-4DB3-CF66-89AE-32DB73567BBE}"/>
              </a:ext>
            </a:extLst>
          </p:cNvPr>
          <p:cNvSpPr/>
          <p:nvPr/>
        </p:nvSpPr>
        <p:spPr>
          <a:xfrm>
            <a:off x="1027868" y="419690"/>
            <a:ext cx="3164509" cy="240578"/>
          </a:xfrm>
          <a:prstGeom prst="homePlat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2024</a:t>
            </a:r>
          </a:p>
        </p:txBody>
      </p:sp>
      <p:pic>
        <p:nvPicPr>
          <p:cNvPr id="77" name="Image 76" descr="Une image contenant Graphique, graphisme, capture d’écran, clipart&#10;&#10;Description générée automatiquement">
            <a:extLst>
              <a:ext uri="{FF2B5EF4-FFF2-40B4-BE49-F238E27FC236}">
                <a16:creationId xmlns:a16="http://schemas.microsoft.com/office/drawing/2014/main" id="{CD7A9005-DA4C-ADAB-4105-55A79F7F9E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196" y="1085153"/>
            <a:ext cx="347422" cy="347422"/>
          </a:xfrm>
          <a:prstGeom prst="rect">
            <a:avLst/>
          </a:prstGeom>
        </p:spPr>
      </p:pic>
      <p:sp>
        <p:nvSpPr>
          <p:cNvPr id="27" name="Flèche : chevron 24">
            <a:extLst>
              <a:ext uri="{FF2B5EF4-FFF2-40B4-BE49-F238E27FC236}">
                <a16:creationId xmlns:a16="http://schemas.microsoft.com/office/drawing/2014/main" id="{7B5B59B8-C9A1-AA26-67B9-BA59FD7EBBB4}"/>
              </a:ext>
            </a:extLst>
          </p:cNvPr>
          <p:cNvSpPr/>
          <p:nvPr/>
        </p:nvSpPr>
        <p:spPr>
          <a:xfrm>
            <a:off x="1027868" y="1170468"/>
            <a:ext cx="3944703" cy="431512"/>
          </a:xfrm>
          <a:prstGeom prst="chevron">
            <a:avLst>
              <a:gd name="adj" fmla="val 1503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CSARR</a:t>
            </a:r>
          </a:p>
        </p:txBody>
      </p:sp>
      <p:sp>
        <p:nvSpPr>
          <p:cNvPr id="80" name="Isosceles Triangle 69">
            <a:extLst>
              <a:ext uri="{FF2B5EF4-FFF2-40B4-BE49-F238E27FC236}">
                <a16:creationId xmlns:a16="http://schemas.microsoft.com/office/drawing/2014/main" id="{6D3787F4-7A87-8DA8-3A07-7FB6BA642A36}"/>
              </a:ext>
            </a:extLst>
          </p:cNvPr>
          <p:cNvSpPr/>
          <p:nvPr/>
        </p:nvSpPr>
        <p:spPr>
          <a:xfrm>
            <a:off x="7886946" y="3096157"/>
            <a:ext cx="135000" cy="135000"/>
          </a:xfrm>
          <a:prstGeom prst="triangle">
            <a:avLst/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-2500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1" name="TextBox 122">
            <a:extLst>
              <a:ext uri="{FF2B5EF4-FFF2-40B4-BE49-F238E27FC236}">
                <a16:creationId xmlns:a16="http://schemas.microsoft.com/office/drawing/2014/main" id="{9CF472AB-F9FD-327B-469C-26D859B31EF4}"/>
              </a:ext>
            </a:extLst>
          </p:cNvPr>
          <p:cNvSpPr txBox="1"/>
          <p:nvPr/>
        </p:nvSpPr>
        <p:spPr>
          <a:xfrm>
            <a:off x="7467132" y="3288323"/>
            <a:ext cx="921751" cy="3180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Webinaires d’information</a:t>
            </a:r>
          </a:p>
        </p:txBody>
      </p:sp>
      <p:sp>
        <p:nvSpPr>
          <p:cNvPr id="82" name="Isosceles Triangle 69">
            <a:extLst>
              <a:ext uri="{FF2B5EF4-FFF2-40B4-BE49-F238E27FC236}">
                <a16:creationId xmlns:a16="http://schemas.microsoft.com/office/drawing/2014/main" id="{F79CBAF3-655E-7DCB-9851-3E6ACA63DB4B}"/>
              </a:ext>
            </a:extLst>
          </p:cNvPr>
          <p:cNvSpPr/>
          <p:nvPr/>
        </p:nvSpPr>
        <p:spPr>
          <a:xfrm>
            <a:off x="7593630" y="3096157"/>
            <a:ext cx="135000" cy="135000"/>
          </a:xfrm>
          <a:prstGeom prst="triangle">
            <a:avLst/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-2500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3" name="Isosceles Triangle 69">
            <a:extLst>
              <a:ext uri="{FF2B5EF4-FFF2-40B4-BE49-F238E27FC236}">
                <a16:creationId xmlns:a16="http://schemas.microsoft.com/office/drawing/2014/main" id="{4B9A8C68-7889-9033-E3B0-6D862DA39F43}"/>
              </a:ext>
            </a:extLst>
          </p:cNvPr>
          <p:cNvSpPr/>
          <p:nvPr/>
        </p:nvSpPr>
        <p:spPr>
          <a:xfrm>
            <a:off x="8134651" y="3096157"/>
            <a:ext cx="135000" cy="135000"/>
          </a:xfrm>
          <a:prstGeom prst="triangle">
            <a:avLst/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-2500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8" name="Image 87" descr="Une image contenant Graphique, symbole, cercle, clipart&#10;&#10;Description générée automatiquement">
            <a:extLst>
              <a:ext uri="{FF2B5EF4-FFF2-40B4-BE49-F238E27FC236}">
                <a16:creationId xmlns:a16="http://schemas.microsoft.com/office/drawing/2014/main" id="{E9F6AD64-2B82-17D5-BAF0-57790F1467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397" y="1922310"/>
            <a:ext cx="229863" cy="229863"/>
          </a:xfrm>
          <a:prstGeom prst="rect">
            <a:avLst/>
          </a:prstGeom>
        </p:spPr>
      </p:pic>
      <p:sp>
        <p:nvSpPr>
          <p:cNvPr id="89" name="TextBox 40">
            <a:extLst>
              <a:ext uri="{FF2B5EF4-FFF2-40B4-BE49-F238E27FC236}">
                <a16:creationId xmlns:a16="http://schemas.microsoft.com/office/drawing/2014/main" id="{B637BD0C-034A-B1B5-2224-4B3F89AFF14D}"/>
              </a:ext>
            </a:extLst>
          </p:cNvPr>
          <p:cNvSpPr txBox="1"/>
          <p:nvPr/>
        </p:nvSpPr>
        <p:spPr>
          <a:xfrm>
            <a:off x="3894815" y="2170415"/>
            <a:ext cx="871309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AADCBE">
                    <a:lumMod val="50000"/>
                  </a:srgbClr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COSUI n°4</a:t>
            </a:r>
          </a:p>
        </p:txBody>
      </p:sp>
      <p:pic>
        <p:nvPicPr>
          <p:cNvPr id="90" name="Image 89" descr="Une image contenant Graphique, symbole, cercle, clipart&#10;&#10;Description générée automatiquement">
            <a:extLst>
              <a:ext uri="{FF2B5EF4-FFF2-40B4-BE49-F238E27FC236}">
                <a16:creationId xmlns:a16="http://schemas.microsoft.com/office/drawing/2014/main" id="{DA638E9D-EBC6-09DF-D4C6-C83C67D81F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793" y="1949278"/>
            <a:ext cx="229863" cy="229863"/>
          </a:xfrm>
          <a:prstGeom prst="rect">
            <a:avLst/>
          </a:prstGeom>
        </p:spPr>
      </p:pic>
      <p:sp>
        <p:nvSpPr>
          <p:cNvPr id="91" name="TextBox 40">
            <a:extLst>
              <a:ext uri="{FF2B5EF4-FFF2-40B4-BE49-F238E27FC236}">
                <a16:creationId xmlns:a16="http://schemas.microsoft.com/office/drawing/2014/main" id="{DE982636-5071-8C4E-24DD-A392332C0726}"/>
              </a:ext>
            </a:extLst>
          </p:cNvPr>
          <p:cNvSpPr txBox="1"/>
          <p:nvPr/>
        </p:nvSpPr>
        <p:spPr>
          <a:xfrm>
            <a:off x="1011327" y="2140139"/>
            <a:ext cx="769642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AADCBE">
                    <a:lumMod val="50000"/>
                  </a:srgbClr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COSUI n°3</a:t>
            </a:r>
          </a:p>
        </p:txBody>
      </p:sp>
      <p:sp>
        <p:nvSpPr>
          <p:cNvPr id="94" name="TextBox 40">
            <a:extLst>
              <a:ext uri="{FF2B5EF4-FFF2-40B4-BE49-F238E27FC236}">
                <a16:creationId xmlns:a16="http://schemas.microsoft.com/office/drawing/2014/main" id="{65FDED57-0E72-7A0D-2C2D-5399BF1D22D8}"/>
              </a:ext>
            </a:extLst>
          </p:cNvPr>
          <p:cNvSpPr txBox="1"/>
          <p:nvPr/>
        </p:nvSpPr>
        <p:spPr>
          <a:xfrm>
            <a:off x="7378425" y="2173773"/>
            <a:ext cx="817097" cy="3180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AADCBE">
                    <a:lumMod val="50000"/>
                  </a:srgbClr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Validation du modèle cible </a:t>
            </a:r>
          </a:p>
        </p:txBody>
      </p:sp>
      <p:pic>
        <p:nvPicPr>
          <p:cNvPr id="95" name="Image 94" descr="Une image contenant Graphique, symbole, cercle, clipart&#10;&#10;Description générée automatiquement">
            <a:extLst>
              <a:ext uri="{FF2B5EF4-FFF2-40B4-BE49-F238E27FC236}">
                <a16:creationId xmlns:a16="http://schemas.microsoft.com/office/drawing/2014/main" id="{4C008854-04BF-44C3-80D8-94F1A9C33C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144" y="1916542"/>
            <a:ext cx="229863" cy="229863"/>
          </a:xfrm>
          <a:prstGeom prst="rect">
            <a:avLst/>
          </a:prstGeom>
        </p:spPr>
      </p:pic>
      <p:sp>
        <p:nvSpPr>
          <p:cNvPr id="96" name="Flèche : chevron 24">
            <a:extLst>
              <a:ext uri="{FF2B5EF4-FFF2-40B4-BE49-F238E27FC236}">
                <a16:creationId xmlns:a16="http://schemas.microsoft.com/office/drawing/2014/main" id="{20A29A6E-95B6-AAB7-956E-518F78FF8FBE}"/>
              </a:ext>
            </a:extLst>
          </p:cNvPr>
          <p:cNvSpPr/>
          <p:nvPr/>
        </p:nvSpPr>
        <p:spPr>
          <a:xfrm>
            <a:off x="3383844" y="3986592"/>
            <a:ext cx="5576264" cy="344816"/>
          </a:xfrm>
          <a:prstGeom prst="chevron">
            <a:avLst>
              <a:gd name="adj" fmla="val 150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	Support Agora nouveau CSAR</a:t>
            </a:r>
          </a:p>
        </p:txBody>
      </p:sp>
      <p:sp>
        <p:nvSpPr>
          <p:cNvPr id="97" name="Flèche : chevron 24">
            <a:extLst>
              <a:ext uri="{FF2B5EF4-FFF2-40B4-BE49-F238E27FC236}">
                <a16:creationId xmlns:a16="http://schemas.microsoft.com/office/drawing/2014/main" id="{D8F3E690-912C-4C0D-2BAC-CBC27C7F9B22}"/>
              </a:ext>
            </a:extLst>
          </p:cNvPr>
          <p:cNvSpPr/>
          <p:nvPr/>
        </p:nvSpPr>
        <p:spPr>
          <a:xfrm>
            <a:off x="5047153" y="4377764"/>
            <a:ext cx="3912953" cy="290581"/>
          </a:xfrm>
          <a:prstGeom prst="chevron">
            <a:avLst>
              <a:gd name="adj" fmla="val 150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Analyse du codage ( </a:t>
            </a:r>
            <a:r>
              <a:rPr kumimoji="0" lang="fr-FR" sz="1100" b="1" i="0" u="none" strike="noStrike" kern="1200" cap="none" spc="0" normalizeH="0" baseline="-2500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Ovalide</a:t>
            </a: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nouveau CSAR...)</a:t>
            </a:r>
          </a:p>
        </p:txBody>
      </p:sp>
      <p:sp>
        <p:nvSpPr>
          <p:cNvPr id="2" name="Flèche : chevron 1">
            <a:extLst>
              <a:ext uri="{FF2B5EF4-FFF2-40B4-BE49-F238E27FC236}">
                <a16:creationId xmlns:a16="http://schemas.microsoft.com/office/drawing/2014/main" id="{2790C6CA-1DFD-1256-8A0B-60DDEB9FBDF6}"/>
              </a:ext>
            </a:extLst>
          </p:cNvPr>
          <p:cNvSpPr/>
          <p:nvPr/>
        </p:nvSpPr>
        <p:spPr>
          <a:xfrm>
            <a:off x="4192379" y="415938"/>
            <a:ext cx="4003143" cy="240578"/>
          </a:xfrm>
          <a:prstGeom prst="chevron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2025-2027?</a:t>
            </a:r>
          </a:p>
        </p:txBody>
      </p:sp>
      <p:sp>
        <p:nvSpPr>
          <p:cNvPr id="7" name="Flèche : chevron 24">
            <a:extLst>
              <a:ext uri="{FF2B5EF4-FFF2-40B4-BE49-F238E27FC236}">
                <a16:creationId xmlns:a16="http://schemas.microsoft.com/office/drawing/2014/main" id="{C4A1D3A7-D002-C49E-7FBC-9D34A325CD8E}"/>
              </a:ext>
            </a:extLst>
          </p:cNvPr>
          <p:cNvSpPr/>
          <p:nvPr/>
        </p:nvSpPr>
        <p:spPr>
          <a:xfrm>
            <a:off x="5047154" y="4705575"/>
            <a:ext cx="1627299" cy="347731"/>
          </a:xfrm>
          <a:prstGeom prst="chevron">
            <a:avLst>
              <a:gd name="adj" fmla="val 150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Retours qualitatifs des utilisateurs</a:t>
            </a:r>
          </a:p>
        </p:txBody>
      </p:sp>
      <p:sp>
        <p:nvSpPr>
          <p:cNvPr id="10" name="TextBox 105">
            <a:extLst>
              <a:ext uri="{FF2B5EF4-FFF2-40B4-BE49-F238E27FC236}">
                <a16:creationId xmlns:a16="http://schemas.microsoft.com/office/drawing/2014/main" id="{5910D5F2-91D4-E41F-64B7-578A9F29BA34}"/>
              </a:ext>
            </a:extLst>
          </p:cNvPr>
          <p:cNvSpPr txBox="1"/>
          <p:nvPr/>
        </p:nvSpPr>
        <p:spPr>
          <a:xfrm>
            <a:off x="2517111" y="2858010"/>
            <a:ext cx="880905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0312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Livraison de la FG 2025 aux éditeurs</a:t>
            </a:r>
          </a:p>
        </p:txBody>
      </p:sp>
      <p:sp>
        <p:nvSpPr>
          <p:cNvPr id="6" name="TextBox 122">
            <a:extLst>
              <a:ext uri="{FF2B5EF4-FFF2-40B4-BE49-F238E27FC236}">
                <a16:creationId xmlns:a16="http://schemas.microsoft.com/office/drawing/2014/main" id="{01B8B220-926F-220B-4A13-6BD5FEE4DBA6}"/>
              </a:ext>
            </a:extLst>
          </p:cNvPr>
          <p:cNvSpPr txBox="1"/>
          <p:nvPr/>
        </p:nvSpPr>
        <p:spPr>
          <a:xfrm>
            <a:off x="2790699" y="3515169"/>
            <a:ext cx="8809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Webinaire éditeurs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22/11</a:t>
            </a:r>
          </a:p>
        </p:txBody>
      </p:sp>
      <p:sp>
        <p:nvSpPr>
          <p:cNvPr id="8" name="Isosceles Triangle 69">
            <a:extLst>
              <a:ext uri="{FF2B5EF4-FFF2-40B4-BE49-F238E27FC236}">
                <a16:creationId xmlns:a16="http://schemas.microsoft.com/office/drawing/2014/main" id="{95260008-1030-876D-9E04-CC3A95D3DD5B}"/>
              </a:ext>
            </a:extLst>
          </p:cNvPr>
          <p:cNvSpPr/>
          <p:nvPr/>
        </p:nvSpPr>
        <p:spPr>
          <a:xfrm>
            <a:off x="3163652" y="3377472"/>
            <a:ext cx="135000" cy="135000"/>
          </a:xfrm>
          <a:prstGeom prst="triangle">
            <a:avLst/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-2500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4A75897-5CF8-7564-FFAF-19CBAC70CC7A}"/>
              </a:ext>
            </a:extLst>
          </p:cNvPr>
          <p:cNvSpPr txBox="1"/>
          <p:nvPr/>
        </p:nvSpPr>
        <p:spPr>
          <a:xfrm>
            <a:off x="5715268" y="832060"/>
            <a:ext cx="758247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873FB05-C4A8-8031-4DDF-5E3E7A529D67}"/>
              </a:ext>
            </a:extLst>
          </p:cNvPr>
          <p:cNvSpPr txBox="1"/>
          <p:nvPr/>
        </p:nvSpPr>
        <p:spPr>
          <a:xfrm>
            <a:off x="7270654" y="832060"/>
            <a:ext cx="758247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…</a:t>
            </a:r>
          </a:p>
        </p:txBody>
      </p:sp>
      <p:sp>
        <p:nvSpPr>
          <p:cNvPr id="13" name="Flèche : chevron 24">
            <a:extLst>
              <a:ext uri="{FF2B5EF4-FFF2-40B4-BE49-F238E27FC236}">
                <a16:creationId xmlns:a16="http://schemas.microsoft.com/office/drawing/2014/main" id="{F0C2696A-4CB2-A059-A1D7-FF4175E9FFD3}"/>
              </a:ext>
            </a:extLst>
          </p:cNvPr>
          <p:cNvSpPr/>
          <p:nvPr/>
        </p:nvSpPr>
        <p:spPr>
          <a:xfrm>
            <a:off x="6682617" y="4696700"/>
            <a:ext cx="1531140" cy="347731"/>
          </a:xfrm>
          <a:prstGeom prst="chevron">
            <a:avLst>
              <a:gd name="adj" fmla="val 150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Intégration des retours utilisateurs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0EF8768-2246-B60A-107B-369CC2BC8B50}"/>
              </a:ext>
            </a:extLst>
          </p:cNvPr>
          <p:cNvSpPr txBox="1"/>
          <p:nvPr/>
        </p:nvSpPr>
        <p:spPr>
          <a:xfrm>
            <a:off x="6526826" y="831440"/>
            <a:ext cx="758247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…</a:t>
            </a:r>
          </a:p>
        </p:txBody>
      </p:sp>
      <p:sp>
        <p:nvSpPr>
          <p:cNvPr id="36" name="Isosceles Triangle 69">
            <a:extLst>
              <a:ext uri="{FF2B5EF4-FFF2-40B4-BE49-F238E27FC236}">
                <a16:creationId xmlns:a16="http://schemas.microsoft.com/office/drawing/2014/main" id="{A56F1354-C788-6C13-7283-EE0984F8023C}"/>
              </a:ext>
            </a:extLst>
          </p:cNvPr>
          <p:cNvSpPr/>
          <p:nvPr/>
        </p:nvSpPr>
        <p:spPr>
          <a:xfrm>
            <a:off x="4993539" y="3447438"/>
            <a:ext cx="135000" cy="135000"/>
          </a:xfrm>
          <a:prstGeom prst="triangle">
            <a:avLst/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-2500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7" name="TextBox 122">
            <a:extLst>
              <a:ext uri="{FF2B5EF4-FFF2-40B4-BE49-F238E27FC236}">
                <a16:creationId xmlns:a16="http://schemas.microsoft.com/office/drawing/2014/main" id="{7A26D570-EDA9-A35E-46DC-4C75B276EF3E}"/>
              </a:ext>
            </a:extLst>
          </p:cNvPr>
          <p:cNvSpPr txBox="1"/>
          <p:nvPr/>
        </p:nvSpPr>
        <p:spPr>
          <a:xfrm>
            <a:off x="4480905" y="3609124"/>
            <a:ext cx="1069849" cy="31803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Webinaire DIM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100" b="1" baseline="-25000">
                <a:solidFill>
                  <a:prstClr val="black"/>
                </a:solidFill>
                <a:latin typeface="Arial"/>
                <a:ea typeface="ＭＳ Ｐゴシック"/>
                <a:cs typeface="Arial"/>
              </a:rPr>
              <a:t>13/03</a:t>
            </a:r>
            <a:endParaRPr lang="fr-FR" sz="1100" b="1" u="none" strike="noStrike" kern="1200" cap="none" spc="0" normalizeH="0" baseline="-2500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-128"/>
              <a:cs typeface="Arial"/>
            </a:endParaRPr>
          </a:p>
        </p:txBody>
      </p:sp>
      <p:sp>
        <p:nvSpPr>
          <p:cNvPr id="4" name="Isosceles Triangle 69">
            <a:extLst>
              <a:ext uri="{FF2B5EF4-FFF2-40B4-BE49-F238E27FC236}">
                <a16:creationId xmlns:a16="http://schemas.microsoft.com/office/drawing/2014/main" id="{2FD810B3-F95A-C690-A739-3BD15FEC5D0F}"/>
              </a:ext>
            </a:extLst>
          </p:cNvPr>
          <p:cNvSpPr/>
          <p:nvPr/>
        </p:nvSpPr>
        <p:spPr>
          <a:xfrm>
            <a:off x="5587456" y="3421856"/>
            <a:ext cx="135000" cy="135000"/>
          </a:xfrm>
          <a:prstGeom prst="triangle">
            <a:avLst/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-2500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" name="TextBox 122">
            <a:extLst>
              <a:ext uri="{FF2B5EF4-FFF2-40B4-BE49-F238E27FC236}">
                <a16:creationId xmlns:a16="http://schemas.microsoft.com/office/drawing/2014/main" id="{C1534F3B-4720-29DB-CC2A-9F65FBA01CD6}"/>
              </a:ext>
            </a:extLst>
          </p:cNvPr>
          <p:cNvSpPr txBox="1"/>
          <p:nvPr/>
        </p:nvSpPr>
        <p:spPr>
          <a:xfrm>
            <a:off x="5352002" y="3574865"/>
            <a:ext cx="625248" cy="3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-128"/>
                <a:cs typeface="Arial"/>
              </a:rPr>
              <a:t>Atelier EMOIS</a:t>
            </a:r>
            <a:endParaRPr kumimoji="0" lang="fr-FR" sz="1100" i="1" u="none" strike="noStrike" kern="1200" cap="none" spc="0" normalizeH="0" baseline="-2500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-128"/>
              <a:cs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AE8C4B4-FC1F-D6D3-4AE1-B083992C5854}"/>
              </a:ext>
            </a:extLst>
          </p:cNvPr>
          <p:cNvSpPr/>
          <p:nvPr/>
        </p:nvSpPr>
        <p:spPr>
          <a:xfrm>
            <a:off x="4667735" y="99069"/>
            <a:ext cx="4429499" cy="4996156"/>
          </a:xfrm>
          <a:prstGeom prst="rect">
            <a:avLst/>
          </a:prstGeom>
          <a:solidFill>
            <a:schemeClr val="bg1">
              <a:lumMod val="85000"/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space réservé du pied de page 18">
            <a:extLst>
              <a:ext uri="{FF2B5EF4-FFF2-40B4-BE49-F238E27FC236}">
                <a16:creationId xmlns:a16="http://schemas.microsoft.com/office/drawing/2014/main" id="{F9702A85-A5DE-06AF-9302-9414F9DC0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2441659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F91153-1BE1-41FD-91B9-3B9EAAF8A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518" y="527441"/>
            <a:ext cx="7794590" cy="323165"/>
          </a:xfrm>
        </p:spPr>
        <p:txBody>
          <a:bodyPr/>
          <a:lstStyle/>
          <a:p>
            <a:r>
              <a:rPr lang="fr-FR" sz="2100"/>
              <a:t>Evolution du calendrier Campagne : du 1</a:t>
            </a:r>
            <a:r>
              <a:rPr lang="fr-FR" sz="2100" baseline="30000"/>
              <a:t>er</a:t>
            </a:r>
            <a:r>
              <a:rPr lang="fr-FR" sz="2100"/>
              <a:t> mars au 1</a:t>
            </a:r>
            <a:r>
              <a:rPr lang="fr-FR" sz="2100" baseline="30000"/>
              <a:t>er</a:t>
            </a:r>
            <a:r>
              <a:rPr lang="fr-FR" sz="2100"/>
              <a:t> janv.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6ECC754-5F22-44EB-9213-84CD9C3AF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5A1A402-7E3E-4998-B692-072FAA28C6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7799" y="1318955"/>
            <a:ext cx="8134028" cy="2977738"/>
          </a:xfrm>
        </p:spPr>
        <p:txBody>
          <a:bodyPr/>
          <a:lstStyle/>
          <a:p>
            <a:r>
              <a:rPr lang="fr-FR" sz="1500">
                <a:cs typeface="Arial"/>
              </a:rPr>
              <a:t>Une évolution introduite par la LFSS pour 2024 :</a:t>
            </a:r>
          </a:p>
          <a:p>
            <a:endParaRPr lang="fr-FR" sz="1500">
              <a:cs typeface="Arial"/>
            </a:endParaRPr>
          </a:p>
          <a:p>
            <a:pPr lvl="3"/>
            <a:r>
              <a:rPr lang="fr-FR" b="1" u="sng">
                <a:latin typeface="Calibri" panose="020F0502020204030204" pitchFamily="34" charset="0"/>
                <a:ea typeface="Calibri" panose="020F0502020204030204" pitchFamily="34" charset="0"/>
              </a:rPr>
              <a:t>Article L162-22-3-1</a:t>
            </a:r>
            <a:endParaRPr lang="fr-FR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fr-FR" sz="1200">
                <a:latin typeface="Calibri" panose="020F0502020204030204" pitchFamily="34" charset="0"/>
                <a:ea typeface="Calibri" panose="020F0502020204030204" pitchFamily="34" charset="0"/>
              </a:rPr>
              <a:t>I.- Chaque année, l'Etat fixe, dans le respect du montant de l'objectif de dépenses mentionné à l'article L. 162-22-1 et selon les modalités prévues au même article L. 162-22-1, les éléments suivants :</a:t>
            </a:r>
            <a:endParaRPr lang="fr-FR" sz="120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fr-FR" sz="1200">
                <a:latin typeface="Calibri" panose="020F0502020204030204" pitchFamily="34" charset="0"/>
                <a:ea typeface="Calibri" panose="020F0502020204030204" pitchFamily="34" charset="0"/>
              </a:rPr>
              <a:t>1° Les tarifs nationaux des prestations mentionnées au 1° de l'article L. 162-22-3, qui peuvent être différenciés par catégorie d'établissements, notamment en fonction des conditions d'emploi du personnel médical ;</a:t>
            </a:r>
            <a:endParaRPr lang="fr-FR" sz="120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fr-FR" sz="1200">
                <a:latin typeface="Calibri" panose="020F0502020204030204" pitchFamily="34" charset="0"/>
                <a:ea typeface="Calibri" panose="020F0502020204030204" pitchFamily="34" charset="0"/>
              </a:rPr>
              <a:t>(…)</a:t>
            </a:r>
            <a:endParaRPr lang="fr-FR" sz="120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fr-FR" sz="1200">
                <a:latin typeface="Calibri" panose="020F0502020204030204" pitchFamily="34" charset="0"/>
                <a:ea typeface="Calibri" panose="020F0502020204030204" pitchFamily="34" charset="0"/>
              </a:rPr>
              <a:t>Ces tarifs et ce coefficient prennent effet le 1er janvier de l'année.</a:t>
            </a:r>
            <a:endParaRPr lang="fr-FR" sz="120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fr-FR" sz="1200">
                <a:latin typeface="Calibri" panose="020F0502020204030204" pitchFamily="34" charset="0"/>
                <a:ea typeface="Calibri" panose="020F0502020204030204" pitchFamily="34" charset="0"/>
              </a:rPr>
              <a:t>(…)</a:t>
            </a:r>
            <a:endParaRPr lang="fr-FR" sz="120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fr-FR" sz="1200" i="1">
                <a:latin typeface="Calibri" panose="020F0502020204030204" pitchFamily="34" charset="0"/>
                <a:ea typeface="Calibri" panose="020F0502020204030204" pitchFamily="34" charset="0"/>
              </a:rPr>
              <a:t>Conformément au D du VII de l’article 49 de la loi n° 2023-1250 du 26 décembre 2023, </a:t>
            </a:r>
            <a:r>
              <a:rPr lang="fr-FR" sz="1200" i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jusqu'au 31 décembre 2025</a:t>
            </a:r>
            <a:r>
              <a:rPr lang="fr-FR" sz="1200" i="1">
                <a:latin typeface="Calibri" panose="020F0502020204030204" pitchFamily="34" charset="0"/>
                <a:ea typeface="Calibri" panose="020F0502020204030204" pitchFamily="34" charset="0"/>
              </a:rPr>
              <a:t>, par dérogation au présent article dans sa rédaction résultant des 1° et 5° du D du I dudit article 49, </a:t>
            </a:r>
            <a:r>
              <a:rPr lang="fr-FR" sz="1200" i="1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les tarifs et les coefficients mentionnés au présent article prennent effet au 1er mars de l'année en cours.</a:t>
            </a:r>
            <a:endParaRPr lang="fr-FR" sz="1200">
              <a:highlight>
                <a:srgbClr val="FFFF00"/>
              </a:highlight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3"/>
            <a:endParaRPr lang="fr-FR">
              <a:cs typeface="Arial"/>
            </a:endParaRPr>
          </a:p>
          <a:p>
            <a:pPr lvl="3"/>
            <a:endParaRPr lang="fr-FR">
              <a:cs typeface="Arial"/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24CDD2F-82C9-B6DD-E34D-329115097E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" y="0"/>
            <a:ext cx="2137472" cy="343522"/>
          </a:xfrm>
        </p:spPr>
        <p:txBody>
          <a:bodyPr/>
          <a:lstStyle/>
          <a:p>
            <a:r>
              <a:rPr lang="fr-FR"/>
              <a:t>Evolution calendrier</a:t>
            </a:r>
          </a:p>
        </p:txBody>
      </p:sp>
    </p:spTree>
    <p:extLst>
      <p:ext uri="{BB962C8B-B14F-4D97-AF65-F5344CB8AC3E}">
        <p14:creationId xmlns:p14="http://schemas.microsoft.com/office/powerpoint/2010/main" val="22563525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CA65164-13A0-050E-5C4A-70F272DD5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773" y="485876"/>
            <a:ext cx="7200000" cy="384721"/>
          </a:xfrm>
        </p:spPr>
        <p:txBody>
          <a:bodyPr/>
          <a:lstStyle/>
          <a:p>
            <a:r>
              <a:rPr lang="fr-FR" dirty="0"/>
              <a:t>Point d’alerte : éditeurs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8FF9020-89D3-F082-5140-750C558F6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GÉNÉRAL DE LA PRÉSENTATION - DATE - VERSION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536B81C-192C-D802-D367-1F8F8A5FBC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4847" y="951274"/>
            <a:ext cx="7562850" cy="102592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b="0" dirty="0"/>
              <a:t>Impact des éditeurs dans le déploiement du CSAR</a:t>
            </a:r>
          </a:p>
          <a:p>
            <a:pPr lvl="1"/>
            <a:r>
              <a:rPr lang="fr-FR" sz="1400" b="0" dirty="0"/>
              <a:t>Certains éditeurs ne seront pas au rendez-vous dès le début d’année.</a:t>
            </a:r>
          </a:p>
          <a:p>
            <a:pPr lvl="1"/>
            <a:r>
              <a:rPr lang="fr-FR" sz="1400" b="0" dirty="0"/>
              <a:t>	</a:t>
            </a:r>
            <a:r>
              <a:rPr lang="fr-FR" sz="1400" b="0" dirty="0">
                <a:sym typeface="Wingdings" panose="05000000000000000000" pitchFamily="2" charset="2"/>
              </a:rPr>
              <a:t> </a:t>
            </a:r>
            <a:r>
              <a:rPr lang="fr-FR" sz="1400" b="0" dirty="0"/>
              <a:t>Pas d’estimation précise du nombre exact d’éditeurs prêts à </a:t>
            </a:r>
            <a:r>
              <a:rPr lang="fr-FR" sz="1400" dirty="0"/>
              <a:t>mettre les outils à disposition des établissements en mars ou courant 2025</a:t>
            </a:r>
            <a:endParaRPr lang="fr-FR" sz="1400" b="0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388B5A4-E2E1-0280-D7B1-48A184AC0C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BEECE138-BDF5-D0A8-D20C-993CCD948F5F}"/>
              </a:ext>
            </a:extLst>
          </p:cNvPr>
          <p:cNvSpPr txBox="1">
            <a:spLocks/>
          </p:cNvSpPr>
          <p:nvPr/>
        </p:nvSpPr>
        <p:spPr>
          <a:xfrm>
            <a:off x="988376" y="2663092"/>
            <a:ext cx="7562850" cy="163121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36000" tIns="0" rIns="36000" bIns="0" rtlCol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 </a:t>
            </a:r>
          </a:p>
          <a:p>
            <a:r>
              <a:rPr lang="fr-FR" sz="1400" b="0" dirty="0">
                <a:solidFill>
                  <a:schemeClr val="tx1"/>
                </a:solidFill>
              </a:rPr>
              <a:t>- </a:t>
            </a:r>
            <a:r>
              <a:rPr lang="fr-FR" sz="1400" dirty="0">
                <a:solidFill>
                  <a:schemeClr val="tx1"/>
                </a:solidFill>
              </a:rPr>
              <a:t>Demande au ministère </a:t>
            </a:r>
            <a:r>
              <a:rPr lang="fr-FR" sz="1400" b="0" dirty="0">
                <a:solidFill>
                  <a:schemeClr val="tx1"/>
                </a:solidFill>
              </a:rPr>
              <a:t>si action possible auprès des éditeurs pour connaitre les points de blocage de la transition</a:t>
            </a:r>
          </a:p>
          <a:p>
            <a:endParaRPr lang="fr-FR" sz="1400" b="0" dirty="0">
              <a:solidFill>
                <a:schemeClr val="tx1"/>
              </a:solidFill>
            </a:endParaRPr>
          </a:p>
          <a:p>
            <a:r>
              <a:rPr lang="fr-FR" sz="1400" b="0" dirty="0">
                <a:solidFill>
                  <a:schemeClr val="tx1"/>
                </a:solidFill>
              </a:rPr>
              <a:t>- </a:t>
            </a:r>
            <a:r>
              <a:rPr lang="fr-FR" sz="1400" dirty="0">
                <a:solidFill>
                  <a:schemeClr val="tx1"/>
                </a:solidFill>
              </a:rPr>
              <a:t>Suivi précis par l’ATIH </a:t>
            </a:r>
            <a:r>
              <a:rPr lang="fr-FR" sz="1400" b="0" dirty="0">
                <a:solidFill>
                  <a:schemeClr val="tx1"/>
                </a:solidFill>
              </a:rPr>
              <a:t>de la montée en charge du codage CSAR par établissement et remontées globales des alertes </a:t>
            </a:r>
          </a:p>
          <a:p>
            <a:endParaRPr lang="fr-FR" dirty="0"/>
          </a:p>
        </p:txBody>
      </p:sp>
      <p:cxnSp>
        <p:nvCxnSpPr>
          <p:cNvPr id="10" name="Connecteur : en angle 9">
            <a:extLst>
              <a:ext uri="{FF2B5EF4-FFF2-40B4-BE49-F238E27FC236}">
                <a16:creationId xmlns:a16="http://schemas.microsoft.com/office/drawing/2014/main" id="{BAF49895-A70B-62FD-B90F-215ECC3F7B92}"/>
              </a:ext>
            </a:extLst>
          </p:cNvPr>
          <p:cNvCxnSpPr>
            <a:stCxn id="6" idx="2"/>
            <a:endCxn id="8" idx="1"/>
          </p:cNvCxnSpPr>
          <p:nvPr/>
        </p:nvCxnSpPr>
        <p:spPr>
          <a:xfrm rot="5400000">
            <a:off x="2091572" y="874000"/>
            <a:ext cx="1501504" cy="3707896"/>
          </a:xfrm>
          <a:prstGeom prst="bentConnector4">
            <a:avLst>
              <a:gd name="adj1" fmla="val 22840"/>
              <a:gd name="adj2" fmla="val 10616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3953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6434E-F81B-D13C-88C3-3BCE91F3A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369030B-D301-81A7-F3C1-D3AADE9BE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773" y="485876"/>
            <a:ext cx="7200000" cy="384721"/>
          </a:xfrm>
        </p:spPr>
        <p:txBody>
          <a:bodyPr/>
          <a:lstStyle/>
          <a:p>
            <a:r>
              <a:rPr lang="fr-FR" dirty="0"/>
              <a:t>Point d’alerte : éditeurs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09311AB-C4BB-8530-A219-A8C26F4BF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GÉNÉRAL DE LA PRÉSENTATION - DATE - VERSION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C32C992-309B-398D-356E-FE89715A2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BBD2ACF8-C58C-F98E-DB1F-87FF305DA7FC}"/>
              </a:ext>
            </a:extLst>
          </p:cNvPr>
          <p:cNvSpPr txBox="1">
            <a:spLocks/>
          </p:cNvSpPr>
          <p:nvPr/>
        </p:nvSpPr>
        <p:spPr>
          <a:xfrm>
            <a:off x="407283" y="1195673"/>
            <a:ext cx="6928902" cy="21544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36000" tIns="0" rIns="36000" bIns="0" rtlCol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dirty="0">
                <a:solidFill>
                  <a:schemeClr val="tx1"/>
                </a:solidFill>
              </a:rPr>
              <a:t>Pour la classification, l’année 2025 est une année de transition CSAR/CSARR.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5007488-1CE1-29E5-6E81-D74B0D7B601F}"/>
              </a:ext>
            </a:extLst>
          </p:cNvPr>
          <p:cNvSpPr txBox="1"/>
          <p:nvPr/>
        </p:nvSpPr>
        <p:spPr>
          <a:xfrm>
            <a:off x="1057738" y="1651897"/>
            <a:ext cx="6677592" cy="9464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fr-FR" sz="1400" dirty="0"/>
              <a:t>Pour la classification v2025, 2 </a:t>
            </a:r>
            <a:r>
              <a:rPr lang="fr-FR" sz="1400" b="1" dirty="0"/>
              <a:t>principes</a:t>
            </a:r>
            <a:r>
              <a:rPr lang="fr-FR" sz="1400" dirty="0"/>
              <a:t> ont été retenus : </a:t>
            </a:r>
          </a:p>
          <a:p>
            <a:pPr marL="342900" indent="-342900">
              <a:buAutoNum type="arabicParenR"/>
            </a:pPr>
            <a:r>
              <a:rPr lang="fr-FR" sz="1400" dirty="0"/>
              <a:t>les établissements codant en CSARR ne voient </a:t>
            </a:r>
            <a:r>
              <a:rPr lang="fr-FR" sz="1400" b="1" dirty="0"/>
              <a:t>aucune modification </a:t>
            </a:r>
            <a:r>
              <a:rPr lang="fr-FR" sz="1400" dirty="0"/>
              <a:t>de leurs </a:t>
            </a:r>
            <a:r>
              <a:rPr lang="fr-FR" sz="1400" dirty="0" err="1"/>
              <a:t>casemix</a:t>
            </a:r>
            <a:r>
              <a:rPr lang="fr-FR" sz="1400" dirty="0"/>
              <a:t> (pondérations, seuils inchangés)</a:t>
            </a:r>
          </a:p>
          <a:p>
            <a:pPr marL="342900" indent="-342900">
              <a:buAutoNum type="arabicParenR"/>
            </a:pPr>
            <a:r>
              <a:rPr lang="fr-FR" sz="1400" dirty="0"/>
              <a:t>Les établissements codant en CSAR ne sont pas </a:t>
            </a:r>
            <a:r>
              <a:rPr lang="fr-FR" sz="1400" b="1" dirty="0"/>
              <a:t>désavantagés</a:t>
            </a:r>
            <a:endParaRPr lang="fr-FR" b="1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4FC5038-1422-F593-58E7-E297EFFB08C2}"/>
              </a:ext>
            </a:extLst>
          </p:cNvPr>
          <p:cNvSpPr txBox="1"/>
          <p:nvPr/>
        </p:nvSpPr>
        <p:spPr>
          <a:xfrm>
            <a:off x="933773" y="2881329"/>
            <a:ext cx="3211181" cy="7386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fr-FR" sz="1400" dirty="0"/>
              <a:t>La pondération d’un acte CSAR ne peut pas être inférieure à celle d’un acte du regroupement</a:t>
            </a:r>
            <a:endParaRPr lang="fr-FR" b="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CE6E54-BB74-C926-9BA4-79F9448D7DD3}"/>
              </a:ext>
            </a:extLst>
          </p:cNvPr>
          <p:cNvSpPr txBox="1"/>
          <p:nvPr/>
        </p:nvSpPr>
        <p:spPr>
          <a:xfrm>
            <a:off x="4759242" y="3144831"/>
            <a:ext cx="3663123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fr-FR" sz="1400" dirty="0"/>
              <a:t>Le codage d’un modulateur de temps est valorisé avec une pondération associée</a:t>
            </a:r>
            <a:endParaRPr lang="fr-FR" b="0" dirty="0"/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F50A4C32-E05D-4E14-EA30-D3799A71F241}"/>
              </a:ext>
            </a:extLst>
          </p:cNvPr>
          <p:cNvCxnSpPr>
            <a:cxnSpLocks/>
            <a:stCxn id="9" idx="2"/>
            <a:endCxn id="11" idx="0"/>
          </p:cNvCxnSpPr>
          <p:nvPr/>
        </p:nvCxnSpPr>
        <p:spPr>
          <a:xfrm flipH="1">
            <a:off x="2539364" y="2598310"/>
            <a:ext cx="1857170" cy="2830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3128097A-3204-EE7B-A018-145B35A944DF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>
            <a:off x="4396534" y="2598310"/>
            <a:ext cx="2194270" cy="5465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2BDA9ABC-8E68-78FC-9B79-6DE09342CAEA}"/>
              </a:ext>
            </a:extLst>
          </p:cNvPr>
          <p:cNvSpPr txBox="1"/>
          <p:nvPr/>
        </p:nvSpPr>
        <p:spPr>
          <a:xfrm>
            <a:off x="5730596" y="3947827"/>
            <a:ext cx="3211181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fr-FR" sz="1400" dirty="0"/>
              <a:t>Pour 32 actes ( dont 12 séances) /146 actes</a:t>
            </a:r>
            <a:endParaRPr lang="fr-FR" b="0" dirty="0"/>
          </a:p>
        </p:txBody>
      </p:sp>
      <p:cxnSp>
        <p:nvCxnSpPr>
          <p:cNvPr id="8" name="Connecteur : en angle 7">
            <a:extLst>
              <a:ext uri="{FF2B5EF4-FFF2-40B4-BE49-F238E27FC236}">
                <a16:creationId xmlns:a16="http://schemas.microsoft.com/office/drawing/2014/main" id="{257EE833-16E6-3F59-261C-32A61E5BD625}"/>
              </a:ext>
            </a:extLst>
          </p:cNvPr>
          <p:cNvCxnSpPr>
            <a:cxnSpLocks/>
            <a:stCxn id="12" idx="2"/>
            <a:endCxn id="3" idx="1"/>
          </p:cNvCxnSpPr>
          <p:nvPr/>
        </p:nvCxnSpPr>
        <p:spPr>
          <a:xfrm rot="5400000">
            <a:off x="5890007" y="3508640"/>
            <a:ext cx="541386" cy="860208"/>
          </a:xfrm>
          <a:prstGeom prst="bentConnector4">
            <a:avLst>
              <a:gd name="adj1" fmla="val 25839"/>
              <a:gd name="adj2" fmla="val 12657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84024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FD830B-45B2-B4C5-80CE-B81DB7F92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6AC123-0F98-6A13-AE37-D4B8BBED6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TITRE GÉNÉRAL DE LA PRÉSENTATION - DATE - VERSION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B68BB48-02B3-DCCF-BCE4-D6CDE743B9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08CC9F05-8B4A-4A5D-206D-209181F54029}"/>
              </a:ext>
            </a:extLst>
          </p:cNvPr>
          <p:cNvSpPr txBox="1">
            <a:spLocks/>
          </p:cNvSpPr>
          <p:nvPr/>
        </p:nvSpPr>
        <p:spPr>
          <a:xfrm>
            <a:off x="484268" y="944544"/>
            <a:ext cx="7562850" cy="55399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36000" tIns="0" rIns="36000" bIns="0" rtlCol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Mail UGECAM-FEHAP du 11/02 </a:t>
            </a:r>
            <a:r>
              <a:rPr lang="fr-FR" dirty="0">
                <a:sym typeface="Wingdings" panose="05000000000000000000" pitchFamily="2" charset="2"/>
              </a:rPr>
              <a:t></a:t>
            </a:r>
            <a:r>
              <a:rPr lang="fr-FR" dirty="0"/>
              <a:t> La pondération du modulateur de temps doit-elle être revue pendant la période de transition ? </a:t>
            </a: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24712060-4AD2-B5C6-9D62-D21F981B6066}"/>
              </a:ext>
            </a:extLst>
          </p:cNvPr>
          <p:cNvGraphicFramePr>
            <a:graphicFrameLocks noGrp="1"/>
          </p:cNvGraphicFramePr>
          <p:nvPr/>
        </p:nvGraphicFramePr>
        <p:xfrm>
          <a:off x="2568243" y="1799284"/>
          <a:ext cx="5776680" cy="867899"/>
        </p:xfrm>
        <a:graphic>
          <a:graphicData uri="http://schemas.openxmlformats.org/drawingml/2006/table">
            <a:tbl>
              <a:tblPr/>
              <a:tblGrid>
                <a:gridCol w="509547">
                  <a:extLst>
                    <a:ext uri="{9D8B030D-6E8A-4147-A177-3AD203B41FA5}">
                      <a16:colId xmlns:a16="http://schemas.microsoft.com/office/drawing/2014/main" val="2917818511"/>
                    </a:ext>
                  </a:extLst>
                </a:gridCol>
                <a:gridCol w="2865159">
                  <a:extLst>
                    <a:ext uri="{9D8B030D-6E8A-4147-A177-3AD203B41FA5}">
                      <a16:colId xmlns:a16="http://schemas.microsoft.com/office/drawing/2014/main" val="3864136844"/>
                    </a:ext>
                  </a:extLst>
                </a:gridCol>
                <a:gridCol w="881685">
                  <a:extLst>
                    <a:ext uri="{9D8B030D-6E8A-4147-A177-3AD203B41FA5}">
                      <a16:colId xmlns:a16="http://schemas.microsoft.com/office/drawing/2014/main" val="1533651436"/>
                    </a:ext>
                  </a:extLst>
                </a:gridCol>
                <a:gridCol w="743438">
                  <a:extLst>
                    <a:ext uri="{9D8B030D-6E8A-4147-A177-3AD203B41FA5}">
                      <a16:colId xmlns:a16="http://schemas.microsoft.com/office/drawing/2014/main" val="451662069"/>
                    </a:ext>
                  </a:extLst>
                </a:gridCol>
                <a:gridCol w="776851">
                  <a:extLst>
                    <a:ext uri="{9D8B030D-6E8A-4147-A177-3AD203B41FA5}">
                      <a16:colId xmlns:a16="http://schemas.microsoft.com/office/drawing/2014/main" val="3639145425"/>
                    </a:ext>
                  </a:extLst>
                </a:gridCol>
              </a:tblGrid>
              <a:tr h="250597"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Code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Libellé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ponderation_prevue</a:t>
                      </a:r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(cible)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seuil1_minutes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seuil2_minutes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26910"/>
                  </a:ext>
                </a:extLst>
              </a:tr>
              <a:tr h="120704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Séance de 30 minutes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757831"/>
                  </a:ext>
                </a:extLst>
              </a:tr>
              <a:tr h="120704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T1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Séance de 1 heure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819657"/>
                  </a:ext>
                </a:extLst>
              </a:tr>
              <a:tr h="125298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T2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Séance de 1 heure et demi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696645"/>
                  </a:ext>
                </a:extLst>
              </a:tr>
              <a:tr h="125298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T3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Temps compris entre 90 et 120 minutes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218530"/>
                  </a:ext>
                </a:extLst>
              </a:tr>
              <a:tr h="125298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T4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Temps supérieur à 120 minutes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611925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39A16ECF-2C76-7874-E0B6-85B34586FEB4}"/>
              </a:ext>
            </a:extLst>
          </p:cNvPr>
          <p:cNvGraphicFramePr>
            <a:graphicFrameLocks noGrp="1"/>
          </p:cNvGraphicFramePr>
          <p:nvPr/>
        </p:nvGraphicFramePr>
        <p:xfrm>
          <a:off x="2802069" y="2796554"/>
          <a:ext cx="5776680" cy="867899"/>
        </p:xfrm>
        <a:graphic>
          <a:graphicData uri="http://schemas.openxmlformats.org/drawingml/2006/table">
            <a:tbl>
              <a:tblPr/>
              <a:tblGrid>
                <a:gridCol w="509547">
                  <a:extLst>
                    <a:ext uri="{9D8B030D-6E8A-4147-A177-3AD203B41FA5}">
                      <a16:colId xmlns:a16="http://schemas.microsoft.com/office/drawing/2014/main" val="2917818511"/>
                    </a:ext>
                  </a:extLst>
                </a:gridCol>
                <a:gridCol w="2865159">
                  <a:extLst>
                    <a:ext uri="{9D8B030D-6E8A-4147-A177-3AD203B41FA5}">
                      <a16:colId xmlns:a16="http://schemas.microsoft.com/office/drawing/2014/main" val="3864136844"/>
                    </a:ext>
                  </a:extLst>
                </a:gridCol>
                <a:gridCol w="881685">
                  <a:extLst>
                    <a:ext uri="{9D8B030D-6E8A-4147-A177-3AD203B41FA5}">
                      <a16:colId xmlns:a16="http://schemas.microsoft.com/office/drawing/2014/main" val="1533651436"/>
                    </a:ext>
                  </a:extLst>
                </a:gridCol>
                <a:gridCol w="743438">
                  <a:extLst>
                    <a:ext uri="{9D8B030D-6E8A-4147-A177-3AD203B41FA5}">
                      <a16:colId xmlns:a16="http://schemas.microsoft.com/office/drawing/2014/main" val="451662069"/>
                    </a:ext>
                  </a:extLst>
                </a:gridCol>
                <a:gridCol w="776851">
                  <a:extLst>
                    <a:ext uri="{9D8B030D-6E8A-4147-A177-3AD203B41FA5}">
                      <a16:colId xmlns:a16="http://schemas.microsoft.com/office/drawing/2014/main" val="3639145425"/>
                    </a:ext>
                  </a:extLst>
                </a:gridCol>
              </a:tblGrid>
              <a:tr h="250597"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Code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Libellé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ponderation_transition</a:t>
                      </a:r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?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seuil1_minutes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seuil2_minutes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26910"/>
                  </a:ext>
                </a:extLst>
              </a:tr>
              <a:tr h="120704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Séance de 30 minutes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757831"/>
                  </a:ext>
                </a:extLst>
              </a:tr>
              <a:tr h="120704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T1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Séance de 1 heure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819657"/>
                  </a:ext>
                </a:extLst>
              </a:tr>
              <a:tr h="125298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T2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Séance de 1 heure et demi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696645"/>
                  </a:ext>
                </a:extLst>
              </a:tr>
              <a:tr h="125298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T3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Temps compris entre 90 et 120 minutes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218530"/>
                  </a:ext>
                </a:extLst>
              </a:tr>
              <a:tr h="125298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T4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Temps supérieur à 120 minutes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611925"/>
                  </a:ext>
                </a:extLst>
              </a:tr>
            </a:tbl>
          </a:graphicData>
        </a:graphic>
      </p:graphicFrame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0F0706F2-2D4B-6796-0182-BC0C31DE4366}"/>
              </a:ext>
            </a:extLst>
          </p:cNvPr>
          <p:cNvSpPr txBox="1">
            <a:spLocks/>
          </p:cNvSpPr>
          <p:nvPr/>
        </p:nvSpPr>
        <p:spPr>
          <a:xfrm>
            <a:off x="265128" y="3015059"/>
            <a:ext cx="2449810" cy="430887"/>
          </a:xfrm>
          <a:prstGeom prst="rect">
            <a:avLst/>
          </a:prstGeom>
        </p:spPr>
        <p:txBody>
          <a:bodyPr vert="horz" wrap="square" lIns="36000" tIns="0" rIns="36000" bIns="0" rtlCol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dirty="0"/>
              <a:t>Scénario 2: </a:t>
            </a:r>
          </a:p>
          <a:p>
            <a:r>
              <a:rPr lang="fr-FR" sz="1400" dirty="0"/>
              <a:t>Pondération transitoire</a:t>
            </a:r>
          </a:p>
        </p:txBody>
      </p:sp>
      <p:sp>
        <p:nvSpPr>
          <p:cNvPr id="12" name="Espace réservé du texte 3">
            <a:extLst>
              <a:ext uri="{FF2B5EF4-FFF2-40B4-BE49-F238E27FC236}">
                <a16:creationId xmlns:a16="http://schemas.microsoft.com/office/drawing/2014/main" id="{A9AC3B54-965C-B445-7788-10A5EB1DE1AC}"/>
              </a:ext>
            </a:extLst>
          </p:cNvPr>
          <p:cNvSpPr txBox="1">
            <a:spLocks/>
          </p:cNvSpPr>
          <p:nvPr/>
        </p:nvSpPr>
        <p:spPr>
          <a:xfrm>
            <a:off x="3136125" y="1519580"/>
            <a:ext cx="1579750" cy="276999"/>
          </a:xfrm>
          <a:prstGeom prst="rect">
            <a:avLst/>
          </a:prstGeom>
        </p:spPr>
        <p:txBody>
          <a:bodyPr vert="horz" wrap="square" lIns="36000" tIns="0" rIns="36000" bIns="0" rtlCol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 scénarios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0A2B5714-26F9-7ED3-97B8-DFBA70CB6CB9}"/>
              </a:ext>
            </a:extLst>
          </p:cNvPr>
          <p:cNvSpPr txBox="1">
            <a:spLocks/>
          </p:cNvSpPr>
          <p:nvPr/>
        </p:nvSpPr>
        <p:spPr>
          <a:xfrm>
            <a:off x="143897" y="1967569"/>
            <a:ext cx="1877667" cy="6463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36000" tIns="0" rIns="36000" bIns="0" rtlCol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dirty="0"/>
              <a:t>Scénario 1 (actuel) :</a:t>
            </a:r>
          </a:p>
          <a:p>
            <a:r>
              <a:rPr lang="fr-FR" sz="1400" dirty="0"/>
              <a:t>Pondération du modèle cible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7E8DA6E2-1F06-DE21-CF3D-AC875D67195B}"/>
              </a:ext>
            </a:extLst>
          </p:cNvPr>
          <p:cNvSpPr txBox="1">
            <a:spLocks/>
          </p:cNvSpPr>
          <p:nvPr/>
        </p:nvSpPr>
        <p:spPr>
          <a:xfrm>
            <a:off x="458370" y="3847105"/>
            <a:ext cx="2449810" cy="646331"/>
          </a:xfrm>
          <a:prstGeom prst="rect">
            <a:avLst/>
          </a:prstGeom>
        </p:spPr>
        <p:txBody>
          <a:bodyPr vert="horz" wrap="square" lIns="36000" tIns="0" rIns="36000" bIns="0" rtlCol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600"/>
              </a:spcBef>
              <a:buFontTx/>
              <a:buNone/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4000" indent="-1440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2"/>
              </a:buClr>
              <a:buFont typeface="Symbol" panose="05050102010706020507" pitchFamily="18" charset="2"/>
              <a:buChar char="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44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Montserrat Medium" panose="00000600000000000000" pitchFamily="2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08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dirty="0"/>
              <a:t>Scénario 3: </a:t>
            </a:r>
          </a:p>
          <a:p>
            <a:r>
              <a:rPr lang="fr-FR" sz="1400" dirty="0"/>
              <a:t>Pas de prise en compte </a:t>
            </a:r>
            <a:r>
              <a:rPr lang="fr-FR" sz="1400"/>
              <a:t>du modulateur</a:t>
            </a:r>
            <a:endParaRPr lang="fr-FR" sz="1400" dirty="0"/>
          </a:p>
        </p:txBody>
      </p:sp>
      <p:graphicFrame>
        <p:nvGraphicFramePr>
          <p:cNvPr id="15" name="Tableau 14">
            <a:extLst>
              <a:ext uri="{FF2B5EF4-FFF2-40B4-BE49-F238E27FC236}">
                <a16:creationId xmlns:a16="http://schemas.microsoft.com/office/drawing/2014/main" id="{FA99DAEF-29B3-1531-3D2F-23C20767CA29}"/>
              </a:ext>
            </a:extLst>
          </p:cNvPr>
          <p:cNvGraphicFramePr>
            <a:graphicFrameLocks noGrp="1"/>
          </p:cNvGraphicFramePr>
          <p:nvPr/>
        </p:nvGraphicFramePr>
        <p:xfrm>
          <a:off x="3015061" y="3793824"/>
          <a:ext cx="5776680" cy="867899"/>
        </p:xfrm>
        <a:graphic>
          <a:graphicData uri="http://schemas.openxmlformats.org/drawingml/2006/table">
            <a:tbl>
              <a:tblPr/>
              <a:tblGrid>
                <a:gridCol w="509547">
                  <a:extLst>
                    <a:ext uri="{9D8B030D-6E8A-4147-A177-3AD203B41FA5}">
                      <a16:colId xmlns:a16="http://schemas.microsoft.com/office/drawing/2014/main" val="2917818511"/>
                    </a:ext>
                  </a:extLst>
                </a:gridCol>
                <a:gridCol w="2865159">
                  <a:extLst>
                    <a:ext uri="{9D8B030D-6E8A-4147-A177-3AD203B41FA5}">
                      <a16:colId xmlns:a16="http://schemas.microsoft.com/office/drawing/2014/main" val="3864136844"/>
                    </a:ext>
                  </a:extLst>
                </a:gridCol>
                <a:gridCol w="881685">
                  <a:extLst>
                    <a:ext uri="{9D8B030D-6E8A-4147-A177-3AD203B41FA5}">
                      <a16:colId xmlns:a16="http://schemas.microsoft.com/office/drawing/2014/main" val="1533651436"/>
                    </a:ext>
                  </a:extLst>
                </a:gridCol>
                <a:gridCol w="743438">
                  <a:extLst>
                    <a:ext uri="{9D8B030D-6E8A-4147-A177-3AD203B41FA5}">
                      <a16:colId xmlns:a16="http://schemas.microsoft.com/office/drawing/2014/main" val="451662069"/>
                    </a:ext>
                  </a:extLst>
                </a:gridCol>
                <a:gridCol w="776851">
                  <a:extLst>
                    <a:ext uri="{9D8B030D-6E8A-4147-A177-3AD203B41FA5}">
                      <a16:colId xmlns:a16="http://schemas.microsoft.com/office/drawing/2014/main" val="3639145425"/>
                    </a:ext>
                  </a:extLst>
                </a:gridCol>
              </a:tblGrid>
              <a:tr h="250597"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Code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Libellé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ponderation_transition</a:t>
                      </a:r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?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seuil1_minutes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seuil2_minutes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26910"/>
                  </a:ext>
                </a:extLst>
              </a:tr>
              <a:tr h="120704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Séance de 30 minutes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b"/>
                      <a:r>
                        <a:rPr lang="fr-FR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Pondération de l’acte</a:t>
                      </a:r>
                    </a:p>
                  </a:txBody>
                  <a:tcPr marL="6265" marR="6265" marT="6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757831"/>
                  </a:ext>
                </a:extLst>
              </a:tr>
              <a:tr h="120704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T1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Séance de 1 heure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fr-FR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819657"/>
                  </a:ext>
                </a:extLst>
              </a:tr>
              <a:tr h="125298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T2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Séance de 1 heure et demi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fr-FR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696645"/>
                  </a:ext>
                </a:extLst>
              </a:tr>
              <a:tr h="125298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T3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Temps compris entre 90 et 120 minutes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fr-FR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218530"/>
                  </a:ext>
                </a:extLst>
              </a:tr>
              <a:tr h="125298">
                <a:tc>
                  <a:txBody>
                    <a:bodyPr/>
                    <a:lstStyle/>
                    <a:p>
                      <a:pPr algn="l" fontAlgn="auto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T4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, Helvetica, sans-serif"/>
                        </a:rPr>
                        <a:t>Temps supérieur à 120 minutes </a:t>
                      </a:r>
                    </a:p>
                  </a:txBody>
                  <a:tcPr marL="6265" marR="6265" marT="62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fr-FR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65" marR="6265" marT="62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611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65614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67844" y="2110085"/>
            <a:ext cx="4833156" cy="923330"/>
          </a:xfrm>
        </p:spPr>
        <p:txBody>
          <a:bodyPr anchor="ctr"/>
          <a:lstStyle/>
          <a:p>
            <a:r>
              <a:rPr lang="fr-FR"/>
              <a:t>MERCI DE VOTRE ATTENTION !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1B6F22B-2C2E-337E-1428-2C59C37C8B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67844" y="4416919"/>
            <a:ext cx="2844316" cy="138499"/>
          </a:xfrm>
        </p:spPr>
        <p:txBody>
          <a:bodyPr/>
          <a:lstStyle/>
          <a:p>
            <a:r>
              <a:rPr lang="fr-FR"/>
              <a:t>CONTACT, SITE WEB, …</a:t>
            </a:r>
          </a:p>
        </p:txBody>
      </p:sp>
    </p:spTree>
    <p:extLst>
      <p:ext uri="{BB962C8B-B14F-4D97-AF65-F5344CB8AC3E}">
        <p14:creationId xmlns:p14="http://schemas.microsoft.com/office/powerpoint/2010/main" val="1893965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F91153-1BE1-41FD-91B9-3B9EAAF8A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518" y="527441"/>
            <a:ext cx="7794590" cy="323165"/>
          </a:xfrm>
        </p:spPr>
        <p:txBody>
          <a:bodyPr/>
          <a:lstStyle/>
          <a:p>
            <a:r>
              <a:rPr lang="fr-FR" sz="2100"/>
              <a:t>Evolution du calendrier Campagne : du 1</a:t>
            </a:r>
            <a:r>
              <a:rPr lang="fr-FR" sz="2100" baseline="30000"/>
              <a:t>er</a:t>
            </a:r>
            <a:r>
              <a:rPr lang="fr-FR" sz="2100"/>
              <a:t> mars au 1</a:t>
            </a:r>
            <a:r>
              <a:rPr lang="fr-FR" sz="2100" baseline="30000"/>
              <a:t>er</a:t>
            </a:r>
            <a:r>
              <a:rPr lang="fr-FR" sz="2100"/>
              <a:t> janv.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6ECC754-5F22-44EB-9213-84CD9C3AF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5A1A402-7E3E-4998-B692-072FAA28C6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9911" y="1378447"/>
            <a:ext cx="7472185" cy="2923877"/>
          </a:xfrm>
        </p:spPr>
        <p:txBody>
          <a:bodyPr vert="horz" wrap="square" lIns="27000" tIns="0" rIns="27000" bIns="0" rtlCol="0" anchor="t">
            <a:spAutoFit/>
          </a:bodyPr>
          <a:lstStyle/>
          <a:p>
            <a:r>
              <a:rPr lang="fr-FR" sz="1500">
                <a:cs typeface="Arial"/>
              </a:rPr>
              <a:t>Conséquences :</a:t>
            </a:r>
          </a:p>
          <a:p>
            <a:pPr marL="143828" lvl="3" indent="-143828"/>
            <a:r>
              <a:rPr lang="fr-FR">
                <a:cs typeface="Arial"/>
              </a:rPr>
              <a:t>Nécessité de revoir tout le calendrier de production des outils de campagne (logiciels, textes, tarifs, etc…).</a:t>
            </a:r>
            <a:r>
              <a:rPr lang="en-US">
                <a:cs typeface="Arial"/>
              </a:rPr>
              <a:t>​</a:t>
            </a:r>
          </a:p>
          <a:p>
            <a:pPr marL="143828" lvl="3" indent="-143828"/>
            <a:endParaRPr lang="en-US">
              <a:cs typeface="Arial"/>
            </a:endParaRPr>
          </a:p>
          <a:p>
            <a:pPr marL="143828" lvl="3" indent="-143828"/>
            <a:r>
              <a:rPr lang="en-US" err="1">
                <a:cs typeface="Arial"/>
              </a:rPr>
              <a:t>Programmation</a:t>
            </a:r>
            <a:r>
              <a:rPr lang="en-US">
                <a:cs typeface="Arial"/>
              </a:rPr>
              <a:t> des CT </a:t>
            </a:r>
            <a:r>
              <a:rPr lang="en-US" err="1">
                <a:cs typeface="Arial"/>
              </a:rPr>
              <a:t>Activité</a:t>
            </a:r>
            <a:endParaRPr lang="en-US">
              <a:cs typeface="Arial"/>
            </a:endParaRPr>
          </a:p>
          <a:p>
            <a:endParaRPr lang="fr-FR" sz="1500">
              <a:cs typeface="Arial"/>
            </a:endParaRPr>
          </a:p>
          <a:p>
            <a:endParaRPr lang="fr-FR" sz="1500">
              <a:cs typeface="Arial"/>
            </a:endParaRPr>
          </a:p>
          <a:p>
            <a:endParaRPr lang="fr-FR" sz="1500">
              <a:cs typeface="Arial"/>
            </a:endParaRPr>
          </a:p>
          <a:p>
            <a:endParaRPr lang="fr-FR" sz="1500">
              <a:cs typeface="Arial"/>
            </a:endParaRPr>
          </a:p>
          <a:p>
            <a:endParaRPr lang="fr-FR" sz="1500">
              <a:cs typeface="Arial"/>
            </a:endParaRPr>
          </a:p>
          <a:p>
            <a:endParaRPr lang="fr-FR" sz="1500">
              <a:cs typeface="Arial"/>
            </a:endParaRPr>
          </a:p>
          <a:p>
            <a:endParaRPr lang="fr-FR" sz="1500">
              <a:cs typeface="Arial"/>
            </a:endParaRPr>
          </a:p>
          <a:p>
            <a:pPr marL="539828" lvl="4" indent="-143828"/>
            <a:endParaRPr lang="fr-FR">
              <a:cs typeface="Arial"/>
            </a:endParaRPr>
          </a:p>
          <a:p>
            <a:pPr marL="143828" lvl="3" indent="-143828"/>
            <a:r>
              <a:rPr lang="fr-FR">
                <a:cs typeface="Arial"/>
              </a:rPr>
              <a:t>Webinaires DIM et éditeurs : </a:t>
            </a:r>
            <a:r>
              <a:rPr lang="fr-FR">
                <a:solidFill>
                  <a:srgbClr val="FF0000"/>
                </a:solidFill>
                <a:cs typeface="Arial"/>
              </a:rPr>
              <a:t>mi-septembre 2025</a:t>
            </a:r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8BE73C1B-6CD7-4D3F-B0FE-AC2DDAC7F1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" y="0"/>
            <a:ext cx="2137472" cy="343522"/>
          </a:xfrm>
        </p:spPr>
        <p:txBody>
          <a:bodyPr/>
          <a:lstStyle/>
          <a:p>
            <a:r>
              <a:rPr lang="fr-FR"/>
              <a:t>Evolution calendrier</a:t>
            </a:r>
          </a:p>
        </p:txBody>
      </p:sp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28809DAA-7149-4264-AC0A-354BE32BE514}"/>
              </a:ext>
            </a:extLst>
          </p:cNvPr>
          <p:cNvGraphicFramePr>
            <a:graphicFrameLocks noGrp="1"/>
          </p:cNvGraphicFramePr>
          <p:nvPr/>
        </p:nvGraphicFramePr>
        <p:xfrm>
          <a:off x="5979968" y="2344275"/>
          <a:ext cx="1915673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5673">
                  <a:extLst>
                    <a:ext uri="{9D8B030D-6E8A-4147-A177-3AD203B41FA5}">
                      <a16:colId xmlns:a16="http://schemas.microsoft.com/office/drawing/2014/main" val="38448307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En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8286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>
                          <a:solidFill>
                            <a:srgbClr val="FF0000"/>
                          </a:solidFill>
                          <a:cs typeface="Arial"/>
                        </a:rPr>
                        <a:t>février/mars</a:t>
                      </a:r>
                      <a:endParaRPr lang="fr-FR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8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>
                          <a:solidFill>
                            <a:srgbClr val="FF0000"/>
                          </a:solidFill>
                          <a:cs typeface="Arial"/>
                        </a:rPr>
                        <a:t>avril/mai ? </a:t>
                      </a:r>
                      <a:endParaRPr lang="fr-FR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3836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rgbClr val="FF0000"/>
                          </a:solidFill>
                          <a:cs typeface="Arial"/>
                        </a:rPr>
                        <a:t>juillet</a:t>
                      </a:r>
                      <a:endParaRPr lang="fr-FR" sz="12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7480341"/>
                  </a:ext>
                </a:extLst>
              </a:tr>
            </a:tbl>
          </a:graphicData>
        </a:graphic>
      </p:graphicFrame>
      <p:graphicFrame>
        <p:nvGraphicFramePr>
          <p:cNvPr id="8" name="Tableau 5">
            <a:extLst>
              <a:ext uri="{FF2B5EF4-FFF2-40B4-BE49-F238E27FC236}">
                <a16:creationId xmlns:a16="http://schemas.microsoft.com/office/drawing/2014/main" id="{A24B274A-BAB2-4ECF-987E-9F4822F562AF}"/>
              </a:ext>
            </a:extLst>
          </p:cNvPr>
          <p:cNvGraphicFramePr>
            <a:graphicFrameLocks noGrp="1"/>
          </p:cNvGraphicFramePr>
          <p:nvPr/>
        </p:nvGraphicFramePr>
        <p:xfrm>
          <a:off x="3904087" y="2344275"/>
          <a:ext cx="206733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7339">
                  <a:extLst>
                    <a:ext uri="{9D8B030D-6E8A-4147-A177-3AD203B41FA5}">
                      <a16:colId xmlns:a16="http://schemas.microsoft.com/office/drawing/2014/main" val="20328437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À partir de 2026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8286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>
                          <a:solidFill>
                            <a:srgbClr val="FF0000"/>
                          </a:solidFill>
                          <a:cs typeface="Arial"/>
                        </a:rPr>
                        <a:t>Novembre/décembre 2025 </a:t>
                      </a:r>
                      <a:endParaRPr lang="fr-FR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8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>
                          <a:solidFill>
                            <a:srgbClr val="FF0000"/>
                          </a:solidFill>
                          <a:cs typeface="Arial"/>
                        </a:rPr>
                        <a:t>mars/avril 2026 </a:t>
                      </a:r>
                      <a:endParaRPr lang="fr-FR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3836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1" u="sng">
                          <a:solidFill>
                            <a:srgbClr val="FF0000"/>
                          </a:solidFill>
                          <a:cs typeface="Arial"/>
                        </a:rPr>
                        <a:t>Juillet 2026</a:t>
                      </a:r>
                      <a:r>
                        <a:rPr lang="fr-FR" sz="1200">
                          <a:solidFill>
                            <a:srgbClr val="FF0000"/>
                          </a:solidFill>
                          <a:cs typeface="Arial"/>
                        </a:rPr>
                        <a:t> </a:t>
                      </a:r>
                      <a:endParaRPr lang="fr-FR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7480341"/>
                  </a:ext>
                </a:extLst>
              </a:tr>
            </a:tbl>
          </a:graphicData>
        </a:graphic>
      </p:graphicFrame>
      <p:graphicFrame>
        <p:nvGraphicFramePr>
          <p:cNvPr id="9" name="Tableau 5">
            <a:extLst>
              <a:ext uri="{FF2B5EF4-FFF2-40B4-BE49-F238E27FC236}">
                <a16:creationId xmlns:a16="http://schemas.microsoft.com/office/drawing/2014/main" id="{3170B8F1-99FC-4C0E-8755-9E64291FBFF3}"/>
              </a:ext>
            </a:extLst>
          </p:cNvPr>
          <p:cNvGraphicFramePr>
            <a:graphicFrameLocks noGrp="1"/>
          </p:cNvGraphicFramePr>
          <p:nvPr/>
        </p:nvGraphicFramePr>
        <p:xfrm>
          <a:off x="666460" y="2344275"/>
          <a:ext cx="322172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1725">
                  <a:extLst>
                    <a:ext uri="{9D8B030D-6E8A-4147-A177-3AD203B41FA5}">
                      <a16:colId xmlns:a16="http://schemas.microsoft.com/office/drawing/2014/main" val="2609760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Objectifs des 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8286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>
                          <a:cs typeface="Arial"/>
                        </a:rPr>
                        <a:t>Programme de travail CIMMF en année N</a:t>
                      </a:r>
                      <a:endParaRPr lang="fr-FR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8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>
                          <a:cs typeface="Arial"/>
                        </a:rPr>
                        <a:t>Avancement des travaux</a:t>
                      </a:r>
                      <a:endParaRPr lang="fr-FR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3836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>
                          <a:cs typeface="Arial"/>
                        </a:rPr>
                        <a:t>Evolutions et mises en œuvre en année N+1</a:t>
                      </a:r>
                      <a:endParaRPr lang="fr-FR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7480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07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B7145-B219-A936-3336-24838A420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43242E-3450-1FC8-0319-BAAB048E3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5836" y="1345000"/>
            <a:ext cx="5400000" cy="769441"/>
          </a:xfrm>
        </p:spPr>
        <p:txBody>
          <a:bodyPr/>
          <a:lstStyle/>
          <a:p>
            <a:r>
              <a:rPr lang="fr-FR" dirty="0"/>
              <a:t>Bilan des travaux en cours et Perspectives 2025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870740-D7DB-0EE0-CC75-547E22D6C3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802784"/>
          </a:xfrm>
        </p:spPr>
        <p:txBody>
          <a:bodyPr vert="horz" wrap="square" lIns="36000" tIns="0" rIns="36000" bIns="0" rtlCol="0" anchor="t">
            <a:spAutoFit/>
          </a:bodyPr>
          <a:lstStyle/>
          <a:p>
            <a:pPr marL="285750" indent="-285750">
              <a:buFont typeface="Arial,Sans-Serif"/>
              <a:buChar char="•"/>
            </a:pPr>
            <a:r>
              <a:rPr lang="fr-FR" sz="2400" dirty="0">
                <a:solidFill>
                  <a:schemeClr val="tx2"/>
                </a:solidFill>
                <a:cs typeface="Arial"/>
              </a:rPr>
              <a:t>Information médicale</a:t>
            </a:r>
          </a:p>
          <a:p>
            <a:pPr marL="285750" indent="-285750">
              <a:buFont typeface="Arial,Sans-Serif"/>
              <a:buChar char="•"/>
            </a:pPr>
            <a:r>
              <a:rPr lang="fr-FR" sz="2400" dirty="0">
                <a:solidFill>
                  <a:schemeClr val="bg2"/>
                </a:solidFill>
                <a:cs typeface="Arial"/>
              </a:rPr>
              <a:t>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587340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A4564-CCD7-3D73-D154-7041227A9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DA4A5D-0015-B571-6B21-8D26B3A5E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Information médicale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2C8B44-E680-AEC6-7DAC-0E77067A0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5836" y="2341788"/>
            <a:ext cx="5400000" cy="959237"/>
          </a:xfrm>
        </p:spPr>
        <p:txBody>
          <a:bodyPr vert="horz" wrap="square" lIns="36000" tIns="0" rIns="36000" bIns="0" rtlCol="0" anchor="t">
            <a:spAutoFit/>
          </a:bodyPr>
          <a:lstStyle/>
          <a:p>
            <a:pPr marL="285750" indent="-285750">
              <a:buFont typeface="Arial,Sans-Serif"/>
              <a:buChar char="•"/>
            </a:pPr>
            <a:r>
              <a:rPr lang="fr-FR" dirty="0" err="1">
                <a:solidFill>
                  <a:schemeClr val="bg2"/>
                </a:solidFill>
                <a:cs typeface="Arial"/>
              </a:rPr>
              <a:t>Téléréadaptation</a:t>
            </a:r>
            <a:endParaRPr lang="fr-FR" dirty="0">
              <a:solidFill>
                <a:schemeClr val="bg2"/>
              </a:solidFill>
              <a:cs typeface="Arial"/>
            </a:endParaRPr>
          </a:p>
          <a:p>
            <a:pPr marL="285750" indent="-285750">
              <a:buFont typeface="Arial,Sans-Serif"/>
              <a:buChar char="•"/>
            </a:pPr>
            <a:r>
              <a:rPr lang="fr-FR" dirty="0">
                <a:solidFill>
                  <a:schemeClr val="bg2"/>
                </a:solidFill>
                <a:cs typeface="Arial"/>
              </a:rPr>
              <a:t>Activités d’expertise</a:t>
            </a:r>
          </a:p>
          <a:p>
            <a:pPr marL="285750" indent="-285750">
              <a:buFont typeface="Arial,Sans-Serif"/>
              <a:buChar char="•"/>
            </a:pPr>
            <a:r>
              <a:rPr lang="fr-FR" dirty="0">
                <a:solidFill>
                  <a:schemeClr val="bg2"/>
                </a:solidFill>
                <a:cs typeface="Arial"/>
              </a:rPr>
              <a:t>Plateaux techniques spécialisés PIE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40C0900-A96D-B2DB-0874-61E4621D2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3034855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ACBC0-C710-2EB1-97D3-1E78E5163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358E64-ED19-C289-4635-4441C04F5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bg2"/>
                </a:solidFill>
                <a:ea typeface="+mn-lt"/>
                <a:cs typeface="+mn-lt"/>
              </a:rPr>
              <a:t>TELEREADAPTATION</a:t>
            </a:r>
            <a:br>
              <a:rPr lang="fr-FR" dirty="0">
                <a:solidFill>
                  <a:schemeClr val="bg2"/>
                </a:solidFill>
                <a:ea typeface="+mn-lt"/>
                <a:cs typeface="+mn-lt"/>
              </a:rPr>
            </a:b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D067D0B-E79E-6EA7-0AF0-DF2DA64C4D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6619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C9A88-5FA2-F9C5-2CD4-1D6EC1582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EE390AD-7233-16C7-29F1-44185BCB64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4E4EE4A9-B4C1-19EA-6952-398E7570C5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3258" y="379224"/>
            <a:ext cx="8624500" cy="4473019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fr-FR"/>
              <a:t>Historique :</a:t>
            </a:r>
          </a:p>
          <a:p>
            <a:pPr algn="just"/>
            <a:endParaRPr lang="fr-FR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b="0" u="sng"/>
              <a:t>2020 </a:t>
            </a:r>
            <a:r>
              <a:rPr lang="fr-FR" b="0"/>
              <a:t>: dans le cadre de la crise Covid-19, mise en place du dispositif de </a:t>
            </a:r>
            <a:r>
              <a:rPr lang="fr-FR" b="0" err="1"/>
              <a:t>téléréadaptation</a:t>
            </a:r>
            <a:r>
              <a:rPr lang="fr-FR" b="0"/>
              <a:t> en SSR</a:t>
            </a:r>
          </a:p>
          <a:p>
            <a:pPr marL="825750" lvl="4" indent="-285750" algn="just">
              <a:buFont typeface="Arial" panose="020B0604020202020204" pitchFamily="34" charset="0"/>
              <a:buChar char="•"/>
            </a:pPr>
            <a:r>
              <a:rPr lang="fr-FR" sz="1600"/>
              <a:t>Définition de consignes de codage et de modalités de recueil dans un contexte d’urgence</a:t>
            </a:r>
            <a:endParaRPr lang="fr-FR" sz="1600" b="0"/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fr-FR" sz="1600"/>
              <a:t>Jusqu’à présent : </a:t>
            </a:r>
          </a:p>
          <a:p>
            <a:pPr marL="645750" lvl="2" indent="-285750" algn="just">
              <a:buFont typeface="Arial" panose="020B0604020202020204" pitchFamily="34" charset="0"/>
              <a:buChar char="•"/>
            </a:pPr>
            <a:r>
              <a:rPr lang="fr-FR" sz="1600"/>
              <a:t>Réalisation </a:t>
            </a:r>
            <a:r>
              <a:rPr lang="fr-FR" sz="1600" u="sng"/>
              <a:t>d’au moins trois interventions différentes </a:t>
            </a:r>
            <a:r>
              <a:rPr lang="fr-FR" sz="1600"/>
              <a:t>par </a:t>
            </a:r>
            <a:r>
              <a:rPr lang="fr-FR" sz="1600" u="sng"/>
              <a:t>deux PS différents sur une semaine calendaire, </a:t>
            </a:r>
            <a:r>
              <a:rPr lang="en-US" sz="1600"/>
              <a:t>sur la base </a:t>
            </a:r>
            <a:r>
              <a:rPr lang="en-US" sz="1600" err="1"/>
              <a:t>d’une</a:t>
            </a:r>
            <a:r>
              <a:rPr lang="en-US" sz="1600"/>
              <a:t> prescription </a:t>
            </a:r>
            <a:r>
              <a:rPr lang="en-US" sz="1600" err="1"/>
              <a:t>médicale</a:t>
            </a:r>
            <a:r>
              <a:rPr lang="en-US" sz="1600"/>
              <a:t> et d’un </a:t>
            </a:r>
            <a:r>
              <a:rPr lang="en-US" sz="1600" err="1"/>
              <a:t>bilan</a:t>
            </a:r>
            <a:r>
              <a:rPr lang="en-US" sz="1600"/>
              <a:t> initial du patient, </a:t>
            </a:r>
            <a:r>
              <a:rPr lang="en-US" sz="1600" err="1"/>
              <a:t>effectué</a:t>
            </a:r>
            <a:r>
              <a:rPr lang="en-US" sz="1600"/>
              <a:t> </a:t>
            </a:r>
            <a:r>
              <a:rPr lang="en-US" sz="1600" err="1"/>
              <a:t>en</a:t>
            </a:r>
            <a:r>
              <a:rPr lang="en-US" sz="1600"/>
              <a:t> </a:t>
            </a:r>
            <a:r>
              <a:rPr lang="en-US" sz="1600" err="1"/>
              <a:t>présentiel</a:t>
            </a:r>
            <a:r>
              <a:rPr lang="en-US" sz="1600"/>
              <a:t> par </a:t>
            </a:r>
            <a:r>
              <a:rPr lang="en-US" sz="1600" err="1"/>
              <a:t>l’équipe</a:t>
            </a:r>
            <a:r>
              <a:rPr lang="en-US" sz="1600"/>
              <a:t> de SMR qui </a:t>
            </a:r>
            <a:r>
              <a:rPr lang="en-US" sz="1600" err="1"/>
              <a:t>prend</a:t>
            </a:r>
            <a:r>
              <a:rPr lang="en-US" sz="1600"/>
              <a:t> </a:t>
            </a:r>
            <a:r>
              <a:rPr lang="en-US" sz="1600" err="1"/>
              <a:t>en</a:t>
            </a:r>
            <a:r>
              <a:rPr lang="en-US" sz="1600"/>
              <a:t> charge le patient</a:t>
            </a:r>
            <a:endParaRPr lang="fr-FR" sz="1600"/>
          </a:p>
          <a:p>
            <a:pPr marL="645750" lvl="2" indent="-285750" algn="just">
              <a:buFont typeface="Arial" panose="020B0604020202020204" pitchFamily="34" charset="0"/>
              <a:buChar char="•"/>
            </a:pPr>
            <a:r>
              <a:rPr lang="fr-FR" sz="1600"/>
              <a:t>Le support du recueil utilisé: RHS</a:t>
            </a:r>
          </a:p>
          <a:p>
            <a:pPr marL="645750" lvl="2" indent="-285750" algn="just">
              <a:buFont typeface="Arial" panose="020B0604020202020204" pitchFamily="34" charset="0"/>
              <a:buChar char="•"/>
            </a:pPr>
            <a:r>
              <a:rPr lang="fr-FR" sz="1600"/>
              <a:t>Modalités de recueil proches de l’HTP </a:t>
            </a:r>
          </a:p>
          <a:p>
            <a:pPr marL="645750" lvl="2" indent="-285750" algn="just">
              <a:buFont typeface="Arial" panose="020B0604020202020204" pitchFamily="34" charset="0"/>
              <a:buChar char="•"/>
            </a:pPr>
            <a:r>
              <a:rPr lang="fr-FR" sz="1600"/>
              <a:t>Codage du DAS Z75.3 « Centres médicaux non disponibles » sert de marqueur de la </a:t>
            </a:r>
            <a:r>
              <a:rPr lang="fr-FR" sz="1600" err="1"/>
              <a:t>téléréadaptation</a:t>
            </a:r>
            <a:endParaRPr lang="fr-FR" sz="1600" b="0"/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fr-FR" sz="1600"/>
              <a:t>Enveloppe en AC de 2 millions d’euros, jamais saturée</a:t>
            </a:r>
            <a:endParaRPr lang="fr-FR" sz="1600" b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FC20960-F942-B6A8-6DDF-31E278627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1196545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598E2-F81F-AD4F-5B32-C3358CC6F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79072C4-C4F8-F703-3F18-80FAE97EFC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1394D02E-5558-BE08-BFFC-83B6C5B286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85351" y="384829"/>
            <a:ext cx="8773298" cy="4426853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fr-FR" dirty="0"/>
              <a:t>Contexte actuel :</a:t>
            </a:r>
          </a:p>
          <a:p>
            <a:pPr algn="just"/>
            <a:endParaRPr lang="fr-FR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1600" b="0" u="sng" dirty="0"/>
              <a:t>2023-2024</a:t>
            </a:r>
            <a:r>
              <a:rPr lang="fr-FR" sz="1600" b="0" dirty="0"/>
              <a:t> : Constitution d’un GT permettant de formaliser les modalités de PEC de la </a:t>
            </a:r>
            <a:r>
              <a:rPr lang="fr-FR" sz="1600" b="0" dirty="0" err="1"/>
              <a:t>téléréadaptation</a:t>
            </a:r>
            <a:r>
              <a:rPr lang="fr-FR" sz="1600" b="0" dirty="0"/>
              <a:t> en SMR</a:t>
            </a:r>
            <a:endParaRPr lang="fr-FR" sz="900" b="0" dirty="0"/>
          </a:p>
          <a:p>
            <a:pPr marL="645750" lvl="2" indent="-285750" algn="just">
              <a:buFont typeface="Arial" panose="020B0604020202020204" pitchFamily="34" charset="0"/>
              <a:buChar char="•"/>
            </a:pPr>
            <a:r>
              <a:rPr lang="fr-FR" sz="1400" b="0" dirty="0"/>
              <a:t>Confirmation du principe fondamental selon lequel « la </a:t>
            </a:r>
            <a:r>
              <a:rPr lang="fr-FR" sz="1400" dirty="0" err="1"/>
              <a:t>téléréadaptation</a:t>
            </a:r>
            <a:r>
              <a:rPr lang="fr-FR" sz="1400" dirty="0"/>
              <a:t> en SMR intervient en complémentarité d’une prise en charge initiale d’HDJ, </a:t>
            </a:r>
            <a:r>
              <a:rPr lang="fr-FR" sz="1400" b="0" dirty="0"/>
              <a:t>et qu’elle répond aux mêmes exigences en matière d’intensité de réadaptation, de qualité et de sécurité pour les patients »</a:t>
            </a:r>
          </a:p>
          <a:p>
            <a:pPr marL="645750" lvl="2" indent="-285750" algn="just">
              <a:buFont typeface="Arial" panose="020B0604020202020204" pitchFamily="34" charset="0"/>
              <a:buChar char="•"/>
            </a:pPr>
            <a:r>
              <a:rPr lang="fr-FR" sz="1400" dirty="0"/>
              <a:t>Diminution du nombre d’actes </a:t>
            </a:r>
            <a:r>
              <a:rPr lang="fr-FR" sz="1400" b="0" dirty="0"/>
              <a:t>: deux actes (versus 3 dans les modalités actuelles de reconnaissance de la </a:t>
            </a:r>
            <a:r>
              <a:rPr lang="fr-FR" sz="1400" b="0" dirty="0" err="1"/>
              <a:t>téléréadaptation</a:t>
            </a:r>
            <a:r>
              <a:rPr lang="fr-FR" sz="1400" b="0" dirty="0"/>
              <a:t>) </a:t>
            </a:r>
          </a:p>
          <a:p>
            <a:pPr marL="645750" lvl="2" indent="-285750" algn="just">
              <a:buFont typeface="Arial" panose="020B0604020202020204" pitchFamily="34" charset="0"/>
              <a:buChar char="•"/>
            </a:pPr>
            <a:r>
              <a:rPr lang="en-US" sz="1400" dirty="0"/>
              <a:t>Restriction du </a:t>
            </a:r>
            <a:r>
              <a:rPr lang="en-US" sz="1400" dirty="0" err="1"/>
              <a:t>délai</a:t>
            </a:r>
            <a:r>
              <a:rPr lang="en-US" sz="1400" dirty="0"/>
              <a:t> de </a:t>
            </a:r>
            <a:r>
              <a:rPr lang="en-US" sz="1400" dirty="0" err="1"/>
              <a:t>réalisation</a:t>
            </a:r>
            <a:r>
              <a:rPr lang="en-US" sz="1400" dirty="0"/>
              <a:t> des </a:t>
            </a:r>
            <a:r>
              <a:rPr lang="en-US" sz="1400" dirty="0" err="1"/>
              <a:t>actes</a:t>
            </a:r>
            <a:r>
              <a:rPr lang="en-US" sz="1400" dirty="0"/>
              <a:t> : </a:t>
            </a:r>
            <a:r>
              <a:rPr lang="en-US" sz="1400" b="0" dirty="0" err="1"/>
              <a:t>l’ensemble</a:t>
            </a:r>
            <a:r>
              <a:rPr lang="en-US" sz="1400" b="0" dirty="0"/>
              <a:t> des </a:t>
            </a:r>
            <a:r>
              <a:rPr lang="en-US" sz="1400" b="0" dirty="0" err="1"/>
              <a:t>actes</a:t>
            </a:r>
            <a:r>
              <a:rPr lang="en-US" sz="1400" b="0" dirty="0"/>
              <a:t> </a:t>
            </a:r>
            <a:r>
              <a:rPr lang="en-US" sz="1400" b="0" dirty="0" err="1"/>
              <a:t>doivent</a:t>
            </a:r>
            <a:r>
              <a:rPr lang="en-US" sz="1400" b="0" dirty="0"/>
              <a:t> </a:t>
            </a:r>
            <a:r>
              <a:rPr lang="en-US" sz="1400" b="0" dirty="0" err="1"/>
              <a:t>être</a:t>
            </a:r>
            <a:r>
              <a:rPr lang="en-US" sz="1400" b="0" dirty="0"/>
              <a:t> </a:t>
            </a:r>
            <a:r>
              <a:rPr lang="en-US" sz="1400" b="0" dirty="0" err="1"/>
              <a:t>réalisés</a:t>
            </a:r>
            <a:r>
              <a:rPr lang="en-US" sz="1400" b="0" dirty="0"/>
              <a:t> le </a:t>
            </a:r>
            <a:r>
              <a:rPr lang="en-US" sz="1400" b="0" dirty="0" err="1"/>
              <a:t>même</a:t>
            </a:r>
            <a:r>
              <a:rPr lang="en-US" sz="1400" b="0" dirty="0"/>
              <a:t> jour (versus </a:t>
            </a:r>
            <a:r>
              <a:rPr lang="en-US" sz="1400" b="0" dirty="0" err="1"/>
              <a:t>durant</a:t>
            </a:r>
            <a:r>
              <a:rPr lang="en-US" sz="1400" b="0" dirty="0"/>
              <a:t> la </a:t>
            </a:r>
            <a:r>
              <a:rPr lang="en-US" sz="1400" b="0" dirty="0" err="1"/>
              <a:t>semaine</a:t>
            </a:r>
            <a:r>
              <a:rPr lang="en-US" sz="1400" b="0" dirty="0"/>
              <a:t> dans les </a:t>
            </a:r>
            <a:r>
              <a:rPr lang="en-US" sz="1400" b="0" dirty="0" err="1"/>
              <a:t>modalités</a:t>
            </a:r>
            <a:r>
              <a:rPr lang="en-US" sz="1400" b="0" dirty="0"/>
              <a:t> </a:t>
            </a:r>
            <a:r>
              <a:rPr lang="en-US" sz="1400" b="0" dirty="0" err="1"/>
              <a:t>actuelles</a:t>
            </a:r>
            <a:r>
              <a:rPr lang="en-US" sz="1400" b="0" dirty="0"/>
              <a:t> de reconnaissance de la </a:t>
            </a:r>
            <a:r>
              <a:rPr lang="en-US" sz="1400" b="0" dirty="0" err="1"/>
              <a:t>téléréadaptation</a:t>
            </a:r>
            <a:r>
              <a:rPr lang="en-US" sz="1400" b="0" dirty="0"/>
              <a:t>). </a:t>
            </a:r>
          </a:p>
          <a:p>
            <a:pPr marL="645750" lvl="2" indent="-285750" algn="just">
              <a:buFont typeface="Arial" panose="020B0604020202020204" pitchFamily="34" charset="0"/>
              <a:buChar char="•"/>
            </a:pPr>
            <a:r>
              <a:rPr lang="en-US" sz="1400" dirty="0" err="1"/>
              <a:t>Financement</a:t>
            </a:r>
            <a:r>
              <a:rPr lang="en-US" sz="1400" dirty="0"/>
              <a:t> AC -&gt; MIG, </a:t>
            </a:r>
            <a:r>
              <a:rPr lang="en-US" sz="1400" b="0" dirty="0"/>
              <a:t>à budget constant</a:t>
            </a:r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en-US" sz="1600" b="1" u="sng" dirty="0">
                <a:solidFill>
                  <a:schemeClr val="accent1"/>
                </a:solidFill>
              </a:rPr>
              <a:t>2025: </a:t>
            </a:r>
            <a:r>
              <a:rPr lang="en-US" sz="1600" dirty="0">
                <a:solidFill>
                  <a:schemeClr val="accent1"/>
                </a:solidFill>
              </a:rPr>
              <a:t>Cahier des charges </a:t>
            </a:r>
            <a:r>
              <a:rPr lang="en-US" sz="1600" dirty="0" err="1">
                <a:solidFill>
                  <a:schemeClr val="accent1"/>
                </a:solidFill>
              </a:rPr>
              <a:t>en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en-US" sz="1600" dirty="0" err="1">
                <a:solidFill>
                  <a:schemeClr val="accent1"/>
                </a:solidFill>
              </a:rPr>
              <a:t>cours</a:t>
            </a:r>
            <a:r>
              <a:rPr lang="en-US" sz="1600" dirty="0">
                <a:solidFill>
                  <a:schemeClr val="accent1"/>
                </a:solidFill>
              </a:rPr>
              <a:t> de </a:t>
            </a:r>
            <a:r>
              <a:rPr lang="en-US" sz="1600" dirty="0" err="1">
                <a:solidFill>
                  <a:schemeClr val="accent1"/>
                </a:solidFill>
              </a:rPr>
              <a:t>relecture</a:t>
            </a:r>
            <a:endParaRPr lang="en-US" sz="1600" dirty="0">
              <a:solidFill>
                <a:schemeClr val="accent1"/>
              </a:solidFill>
            </a:endParaRPr>
          </a:p>
          <a:p>
            <a:pPr marL="645750" lvl="2" indent="-285750" algn="just">
              <a:buFont typeface="Arial" panose="020B0604020202020204" pitchFamily="34" charset="0"/>
              <a:buChar char="•"/>
            </a:pPr>
            <a:r>
              <a:rPr lang="en-US" sz="1600" dirty="0" err="1"/>
              <a:t>Programme</a:t>
            </a:r>
            <a:r>
              <a:rPr lang="en-US" sz="1600" dirty="0"/>
              <a:t> de travail ATIH : adaptation des </a:t>
            </a:r>
            <a:r>
              <a:rPr lang="en-US" sz="1600" dirty="0" err="1"/>
              <a:t>consignes</a:t>
            </a:r>
            <a:r>
              <a:rPr lang="en-US" sz="1600" dirty="0"/>
              <a:t> de </a:t>
            </a:r>
            <a:r>
              <a:rPr lang="en-US" sz="1600" dirty="0" err="1"/>
              <a:t>recueil</a:t>
            </a:r>
            <a:r>
              <a:rPr lang="en-US" sz="1600" dirty="0"/>
              <a:t> </a:t>
            </a:r>
            <a:r>
              <a:rPr lang="en-US" sz="1600" dirty="0" err="1"/>
              <a:t>en</a:t>
            </a:r>
            <a:r>
              <a:rPr lang="en-US" sz="1600" dirty="0"/>
              <a:t> regard des </a:t>
            </a:r>
            <a:r>
              <a:rPr lang="en-US" sz="1600" dirty="0" err="1"/>
              <a:t>évolutions</a:t>
            </a:r>
            <a:r>
              <a:rPr lang="en-US" sz="1600" dirty="0"/>
              <a:t> de </a:t>
            </a:r>
            <a:r>
              <a:rPr lang="en-US" sz="1600" dirty="0" err="1"/>
              <a:t>modalité</a:t>
            </a:r>
            <a:r>
              <a:rPr lang="en-US" sz="1600" dirty="0"/>
              <a:t> de PEC de la </a:t>
            </a:r>
            <a:r>
              <a:rPr lang="en-US" sz="1600" dirty="0" err="1"/>
              <a:t>téléréadaptation</a:t>
            </a:r>
            <a:r>
              <a:rPr lang="en-US" sz="1600" dirty="0"/>
              <a:t>, </a:t>
            </a:r>
            <a:r>
              <a:rPr lang="en-US" sz="1600" i="1" dirty="0"/>
              <a:t>pour </a:t>
            </a:r>
            <a:r>
              <a:rPr lang="en-US" sz="1600" i="1" dirty="0" err="1"/>
              <a:t>une</a:t>
            </a:r>
            <a:r>
              <a:rPr lang="en-US" sz="1600" i="1" dirty="0"/>
              <a:t> mise </a:t>
            </a:r>
            <a:r>
              <a:rPr lang="en-US" sz="1600" i="1" dirty="0" err="1"/>
              <a:t>en</a:t>
            </a:r>
            <a:r>
              <a:rPr lang="en-US" sz="1600" i="1" dirty="0"/>
              <a:t> oeuvre 2026</a:t>
            </a:r>
            <a:endParaRPr lang="fr-FR" sz="1600" i="1" dirty="0">
              <a:solidFill>
                <a:schemeClr val="accent1"/>
              </a:solidFill>
            </a:endParaRP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6549163-F537-E4D3-2128-450DBDDB3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CT SMR - 12 février 2025</a:t>
            </a:r>
          </a:p>
        </p:txBody>
      </p:sp>
    </p:spTree>
    <p:extLst>
      <p:ext uri="{BB962C8B-B14F-4D97-AF65-F5344CB8AC3E}">
        <p14:creationId xmlns:p14="http://schemas.microsoft.com/office/powerpoint/2010/main" val="2868630440"/>
      </p:ext>
    </p:extLst>
  </p:cSld>
  <p:clrMapOvr>
    <a:masterClrMapping/>
  </p:clrMapOvr>
</p:sld>
</file>

<file path=ppt/theme/theme1.xml><?xml version="1.0" encoding="utf-8"?>
<a:theme xmlns:a="http://schemas.openxmlformats.org/drawingml/2006/main" name="ATIH Rouge">
  <a:themeElements>
    <a:clrScheme name="ATIH_Couleurs">
      <a:dk1>
        <a:sysClr val="windowText" lastClr="000000"/>
      </a:dk1>
      <a:lt1>
        <a:sysClr val="window" lastClr="FFFFFF"/>
      </a:lt1>
      <a:dk2>
        <a:srgbClr val="FF5A64"/>
      </a:dk2>
      <a:lt2>
        <a:srgbClr val="F6F3F0"/>
      </a:lt2>
      <a:accent1>
        <a:srgbClr val="2B3BB2"/>
      </a:accent1>
      <a:accent2>
        <a:srgbClr val="9B9BC8"/>
      </a:accent2>
      <a:accent3>
        <a:srgbClr val="FF9B91"/>
      </a:accent3>
      <a:accent4>
        <a:srgbClr val="FFDCC8"/>
      </a:accent4>
      <a:accent5>
        <a:srgbClr val="AADCBE"/>
      </a:accent5>
      <a:accent6>
        <a:srgbClr val="FFAF00"/>
      </a:accent6>
      <a:hlink>
        <a:srgbClr val="FF5A64"/>
      </a:hlink>
      <a:folHlink>
        <a:srgbClr val="FF5A6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0" rIns="3600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TIH Présentation v1d.potx" id="{A13A6FDA-210D-412F-8E17-702B40B7735D}" vid="{6D784D4D-6DD1-4535-A27E-3E2B5FB0547C}"/>
    </a:ext>
  </a:extLst>
</a:theme>
</file>

<file path=ppt/theme/theme2.xml><?xml version="1.0" encoding="utf-8"?>
<a:theme xmlns:a="http://schemas.openxmlformats.org/drawingml/2006/main" name="ATIH Bleu clair">
  <a:themeElements>
    <a:clrScheme name="ATIH_Couleurs">
      <a:dk1>
        <a:sysClr val="windowText" lastClr="000000"/>
      </a:dk1>
      <a:lt1>
        <a:sysClr val="window" lastClr="FFFFFF"/>
      </a:lt1>
      <a:dk2>
        <a:srgbClr val="FF5A64"/>
      </a:dk2>
      <a:lt2>
        <a:srgbClr val="F6F3F0"/>
      </a:lt2>
      <a:accent1>
        <a:srgbClr val="2B3BB2"/>
      </a:accent1>
      <a:accent2>
        <a:srgbClr val="9B9BC8"/>
      </a:accent2>
      <a:accent3>
        <a:srgbClr val="FF9B91"/>
      </a:accent3>
      <a:accent4>
        <a:srgbClr val="FFDCC8"/>
      </a:accent4>
      <a:accent5>
        <a:srgbClr val="AADCBE"/>
      </a:accent5>
      <a:accent6>
        <a:srgbClr val="FFAF00"/>
      </a:accent6>
      <a:hlink>
        <a:srgbClr val="FF5A64"/>
      </a:hlink>
      <a:folHlink>
        <a:srgbClr val="FF5A6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0" rIns="3600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TIH Présentation v1d.potx" id="{A13A6FDA-210D-412F-8E17-702B40B7735D}" vid="{A7613806-4D0B-4F80-AFD5-4E22CD8B56A8}"/>
    </a:ext>
  </a:extLst>
</a:theme>
</file>

<file path=ppt/theme/theme3.xml><?xml version="1.0" encoding="utf-8"?>
<a:theme xmlns:a="http://schemas.openxmlformats.org/drawingml/2006/main" name="ATIH Rouge clair">
  <a:themeElements>
    <a:clrScheme name="ATIH_Couleurs">
      <a:dk1>
        <a:sysClr val="windowText" lastClr="000000"/>
      </a:dk1>
      <a:lt1>
        <a:sysClr val="window" lastClr="FFFFFF"/>
      </a:lt1>
      <a:dk2>
        <a:srgbClr val="FF5A64"/>
      </a:dk2>
      <a:lt2>
        <a:srgbClr val="F6F3F0"/>
      </a:lt2>
      <a:accent1>
        <a:srgbClr val="2B3BB2"/>
      </a:accent1>
      <a:accent2>
        <a:srgbClr val="9B9BC8"/>
      </a:accent2>
      <a:accent3>
        <a:srgbClr val="FF9B91"/>
      </a:accent3>
      <a:accent4>
        <a:srgbClr val="FFDCC8"/>
      </a:accent4>
      <a:accent5>
        <a:srgbClr val="AADCBE"/>
      </a:accent5>
      <a:accent6>
        <a:srgbClr val="FFAF00"/>
      </a:accent6>
      <a:hlink>
        <a:srgbClr val="FF5A64"/>
      </a:hlink>
      <a:folHlink>
        <a:srgbClr val="FF5A6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0" rIns="3600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TIH Présentation v1d.potx" id="{A13A6FDA-210D-412F-8E17-702B40B7735D}" vid="{6522DE50-3E6D-4E42-B056-C5B5A506E010}"/>
    </a:ext>
  </a:extLst>
</a:theme>
</file>

<file path=ppt/theme/theme4.xml><?xml version="1.0" encoding="utf-8"?>
<a:theme xmlns:a="http://schemas.openxmlformats.org/drawingml/2006/main" name="ATIH Bleu">
  <a:themeElements>
    <a:clrScheme name="ATIH_Couleurs">
      <a:dk1>
        <a:sysClr val="windowText" lastClr="000000"/>
      </a:dk1>
      <a:lt1>
        <a:sysClr val="window" lastClr="FFFFFF"/>
      </a:lt1>
      <a:dk2>
        <a:srgbClr val="FF5A64"/>
      </a:dk2>
      <a:lt2>
        <a:srgbClr val="F6F3F0"/>
      </a:lt2>
      <a:accent1>
        <a:srgbClr val="2B3BB2"/>
      </a:accent1>
      <a:accent2>
        <a:srgbClr val="9B9BC8"/>
      </a:accent2>
      <a:accent3>
        <a:srgbClr val="FF9B91"/>
      </a:accent3>
      <a:accent4>
        <a:srgbClr val="FFDCC8"/>
      </a:accent4>
      <a:accent5>
        <a:srgbClr val="AADCBE"/>
      </a:accent5>
      <a:accent6>
        <a:srgbClr val="FFAF00"/>
      </a:accent6>
      <a:hlink>
        <a:srgbClr val="FF5A64"/>
      </a:hlink>
      <a:folHlink>
        <a:srgbClr val="FF5A6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0" rIns="3600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TIH Présentation v1d.potx" id="{A13A6FDA-210D-412F-8E17-702B40B7735D}" vid="{F9824EE8-C02C-48B3-813B-EC9C14823576}"/>
    </a:ext>
  </a:extLst>
</a:theme>
</file>

<file path=ppt/theme/theme5.xml><?xml version="1.0" encoding="utf-8"?>
<a:theme xmlns:a="http://schemas.openxmlformats.org/drawingml/2006/main" name="1_ATIH Rouge">
  <a:themeElements>
    <a:clrScheme name="ATIH_Couleurs">
      <a:dk1>
        <a:sysClr val="windowText" lastClr="000000"/>
      </a:dk1>
      <a:lt1>
        <a:sysClr val="window" lastClr="FFFFFF"/>
      </a:lt1>
      <a:dk2>
        <a:srgbClr val="FF5A64"/>
      </a:dk2>
      <a:lt2>
        <a:srgbClr val="F6F3F0"/>
      </a:lt2>
      <a:accent1>
        <a:srgbClr val="2B3BB2"/>
      </a:accent1>
      <a:accent2>
        <a:srgbClr val="9B9BC8"/>
      </a:accent2>
      <a:accent3>
        <a:srgbClr val="FF9B91"/>
      </a:accent3>
      <a:accent4>
        <a:srgbClr val="FFDCC8"/>
      </a:accent4>
      <a:accent5>
        <a:srgbClr val="AADCBE"/>
      </a:accent5>
      <a:accent6>
        <a:srgbClr val="FFAF00"/>
      </a:accent6>
      <a:hlink>
        <a:srgbClr val="FF5A64"/>
      </a:hlink>
      <a:folHlink>
        <a:srgbClr val="FF5A6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0" rIns="3600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TIH Présentation v1d.potx" id="{A13A6FDA-210D-412F-8E17-702B40B7735D}" vid="{6D784D4D-6DD1-4535-A27E-3E2B5FB0547C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c1c38f8-39f3-4f11-a19f-438e98e77459">
      <UserInfo>
        <DisplayName>Alexis GRAVEL</DisplayName>
        <AccountId>51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D3A54A409FB94FA356B79906FE3145" ma:contentTypeVersion="10" ma:contentTypeDescription="Crée un document." ma:contentTypeScope="" ma:versionID="075f75db4feff3ae283ef29e77cf0bce">
  <xsd:schema xmlns:xsd="http://www.w3.org/2001/XMLSchema" xmlns:xs="http://www.w3.org/2001/XMLSchema" xmlns:p="http://schemas.microsoft.com/office/2006/metadata/properties" xmlns:ns2="ba0267a3-1adf-4c1b-aa1c-ac554ca47200" xmlns:ns3="7c1c38f8-39f3-4f11-a19f-438e98e77459" targetNamespace="http://schemas.microsoft.com/office/2006/metadata/properties" ma:root="true" ma:fieldsID="80d79ee678f37087b57322b0401dfd7b" ns2:_="" ns3:_="">
    <xsd:import namespace="ba0267a3-1adf-4c1b-aa1c-ac554ca47200"/>
    <xsd:import namespace="7c1c38f8-39f3-4f11-a19f-438e98e774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0267a3-1adf-4c1b-aa1c-ac554ca472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1c38f8-39f3-4f11-a19f-438e98e7745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93DCDC-8B50-4B22-93F1-680AF0CACB40}">
  <ds:schemaRefs>
    <ds:schemaRef ds:uri="ba0267a3-1adf-4c1b-aa1c-ac554ca47200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c1c38f8-39f3-4f11-a19f-438e98e77459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8BC780A-C8E4-4BCF-9411-022E0DE92BBC}">
  <ds:schemaRefs>
    <ds:schemaRef ds:uri="7c1c38f8-39f3-4f11-a19f-438e98e77459"/>
    <ds:schemaRef ds:uri="ba0267a3-1adf-4c1b-aa1c-ac554ca472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C3E01B9-3967-4994-8DB1-EA97CC0E70A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3b11d79-d738-475f-b7e9-4b042dcb61d1}" enabled="0" method="" siteId="{53b11d79-d738-475f-b7e9-4b042dcb61d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ATIH Modèle PPT (1)</Template>
  <TotalTime>6726</TotalTime>
  <Words>2950</Words>
  <Application>Microsoft Office PowerPoint</Application>
  <PresentationFormat>Affichage à l'écran (16:9)</PresentationFormat>
  <Paragraphs>462</Paragraphs>
  <Slides>33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33</vt:i4>
      </vt:variant>
    </vt:vector>
  </HeadingPairs>
  <TitlesOfParts>
    <vt:vector size="47" baseType="lpstr">
      <vt:lpstr>ＭＳ Ｐゴシック</vt:lpstr>
      <vt:lpstr>Arial</vt:lpstr>
      <vt:lpstr>Arial, Helvetica, sans-serif</vt:lpstr>
      <vt:lpstr>Arial,Sans-Serif</vt:lpstr>
      <vt:lpstr>Calibri</vt:lpstr>
      <vt:lpstr>Montserrat Medium</vt:lpstr>
      <vt:lpstr>Symbol</vt:lpstr>
      <vt:lpstr>Times</vt:lpstr>
      <vt:lpstr>Wingdings</vt:lpstr>
      <vt:lpstr>ATIH Rouge</vt:lpstr>
      <vt:lpstr>ATIH Bleu clair</vt:lpstr>
      <vt:lpstr>ATIH Rouge clair</vt:lpstr>
      <vt:lpstr>ATIH Bleu</vt:lpstr>
      <vt:lpstr>1_ATIH Rouge</vt:lpstr>
      <vt:lpstr>CT SMR​</vt:lpstr>
      <vt:lpstr>ODJ : Travaux CIMMF</vt:lpstr>
      <vt:lpstr>Evolution du calendrier Campagne : du 1er mars au 1er janv.</vt:lpstr>
      <vt:lpstr>Evolution du calendrier Campagne : du 1er mars au 1er janv.</vt:lpstr>
      <vt:lpstr>Bilan des travaux en cours et Perspectives 2025</vt:lpstr>
      <vt:lpstr>Information médicale</vt:lpstr>
      <vt:lpstr>TELEREADAPTATION </vt:lpstr>
      <vt:lpstr>Présentation PowerPoint</vt:lpstr>
      <vt:lpstr>Présentation PowerPoint</vt:lpstr>
      <vt:lpstr>ACTIVITE D'EXPERTISE </vt:lpstr>
      <vt:lpstr>Présentation PowerPoint</vt:lpstr>
      <vt:lpstr>Présentation PowerPoint</vt:lpstr>
      <vt:lpstr>PTS/PIE </vt:lpstr>
      <vt:lpstr>Présentation PowerPoint</vt:lpstr>
      <vt:lpstr>Situation d’un ETB A utilisant le PTS d’un ETB B :</vt:lpstr>
      <vt:lpstr>Bilan des travaux en cours et Perspectives 2025</vt:lpstr>
      <vt:lpstr>Classification</vt:lpstr>
      <vt:lpstr>SEVERITES</vt:lpstr>
      <vt:lpstr>Présentation PowerPoint</vt:lpstr>
      <vt:lpstr>De la fin des travaux à la mise en place de l'expérimentation</vt:lpstr>
      <vt:lpstr>Expérimentation : quels outils ?</vt:lpstr>
      <vt:lpstr>SUIVI DE LA CLASSIFICATION </vt:lpstr>
      <vt:lpstr>Suivi de la classification</vt:lpstr>
      <vt:lpstr>Projet nouveau csar</vt:lpstr>
      <vt:lpstr>Présentation PowerPoint</vt:lpstr>
      <vt:lpstr>Présentation PowerPoint</vt:lpstr>
      <vt:lpstr>Cas particulier des IDE</vt:lpstr>
      <vt:lpstr>Présentation PowerPoint</vt:lpstr>
      <vt:lpstr>Présentation PowerPoint</vt:lpstr>
      <vt:lpstr>Point d’alerte : éditeurs</vt:lpstr>
      <vt:lpstr>Point d’alerte : éditeurs</vt:lpstr>
      <vt:lpstr>Présentation PowerPoint</vt:lpstr>
      <vt:lpstr>MERCI DE VOTRE ATTENTION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GÉNÉRAL  DE LA PRÉSENTATION</dc:title>
  <dc:creator>Anne-Laure FELIX</dc:creator>
  <cp:lastModifiedBy>Joëlle DUBOIS</cp:lastModifiedBy>
  <cp:revision>32</cp:revision>
  <dcterms:created xsi:type="dcterms:W3CDTF">2024-02-22T16:28:47Z</dcterms:created>
  <dcterms:modified xsi:type="dcterms:W3CDTF">2025-02-14T22:14:16Z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0x01010091D3A54A409FB94FA356B79906FE3145</vt:lpwstr>
  </property>
</Properties>
</file>